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76"/>
  </p:notesMasterIdLst>
  <p:handoutMasterIdLst>
    <p:handoutMasterId r:id="rId77"/>
  </p:handoutMasterIdLst>
  <p:sldIdLst>
    <p:sldId id="256" r:id="rId2"/>
    <p:sldId id="467" r:id="rId3"/>
    <p:sldId id="527" r:id="rId4"/>
    <p:sldId id="465" r:id="rId5"/>
    <p:sldId id="484" r:id="rId6"/>
    <p:sldId id="524" r:id="rId7"/>
    <p:sldId id="525" r:id="rId8"/>
    <p:sldId id="526" r:id="rId9"/>
    <p:sldId id="463" r:id="rId10"/>
    <p:sldId id="403" r:id="rId11"/>
    <p:sldId id="404" r:id="rId12"/>
    <p:sldId id="405" r:id="rId13"/>
    <p:sldId id="406" r:id="rId14"/>
    <p:sldId id="408" r:id="rId15"/>
    <p:sldId id="410" r:id="rId16"/>
    <p:sldId id="409" r:id="rId17"/>
    <p:sldId id="411" r:id="rId18"/>
    <p:sldId id="412" r:id="rId19"/>
    <p:sldId id="413" r:id="rId20"/>
    <p:sldId id="451" r:id="rId21"/>
    <p:sldId id="414" r:id="rId22"/>
    <p:sldId id="415" r:id="rId23"/>
    <p:sldId id="416" r:id="rId24"/>
    <p:sldId id="417" r:id="rId25"/>
    <p:sldId id="419" r:id="rId26"/>
    <p:sldId id="420" r:id="rId27"/>
    <p:sldId id="421" r:id="rId28"/>
    <p:sldId id="422" r:id="rId29"/>
    <p:sldId id="423" r:id="rId30"/>
    <p:sldId id="424" r:id="rId31"/>
    <p:sldId id="425" r:id="rId32"/>
    <p:sldId id="427" r:id="rId33"/>
    <p:sldId id="429" r:id="rId34"/>
    <p:sldId id="428" r:id="rId35"/>
    <p:sldId id="430" r:id="rId36"/>
    <p:sldId id="431" r:id="rId37"/>
    <p:sldId id="432" r:id="rId38"/>
    <p:sldId id="45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3" r:id="rId49"/>
    <p:sldId id="444" r:id="rId50"/>
    <p:sldId id="445" r:id="rId51"/>
    <p:sldId id="528" r:id="rId52"/>
    <p:sldId id="529" r:id="rId53"/>
    <p:sldId id="496" r:id="rId54"/>
    <p:sldId id="497" r:id="rId55"/>
    <p:sldId id="498" r:id="rId56"/>
    <p:sldId id="499" r:id="rId57"/>
    <p:sldId id="500" r:id="rId58"/>
    <p:sldId id="501" r:id="rId59"/>
    <p:sldId id="506" r:id="rId60"/>
    <p:sldId id="530" r:id="rId61"/>
    <p:sldId id="509" r:id="rId62"/>
    <p:sldId id="510" r:id="rId63"/>
    <p:sldId id="511" r:id="rId64"/>
    <p:sldId id="512" r:id="rId65"/>
    <p:sldId id="513" r:id="rId66"/>
    <p:sldId id="514" r:id="rId67"/>
    <p:sldId id="515" r:id="rId68"/>
    <p:sldId id="516" r:id="rId69"/>
    <p:sldId id="517" r:id="rId70"/>
    <p:sldId id="446" r:id="rId71"/>
    <p:sldId id="447" r:id="rId72"/>
    <p:sldId id="448" r:id="rId73"/>
    <p:sldId id="449" r:id="rId74"/>
    <p:sldId id="450" r:id="rId75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8A2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2934"/>
  </p:normalViewPr>
  <p:slideViewPr>
    <p:cSldViewPr>
      <p:cViewPr varScale="1">
        <p:scale>
          <a:sx n="102" d="100"/>
          <a:sy n="102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E2F4-3CFB-46CF-817F-DC08FA2CECE0}" type="datetimeFigureOut">
              <a:rPr lang="es-ES" smtClean="0"/>
              <a:pPr/>
              <a:t>6/9/18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24FFF-6FD3-4022-98AE-F1F3C29F059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091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43E45-FC00-D340-9BF4-0392A5FFA085}" type="datetimeFigureOut">
              <a:rPr lang="es-ES" smtClean="0"/>
              <a:t>6/9/18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D7EE0-16D4-7947-9650-C23FFE9DB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84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05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254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095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506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75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034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504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39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96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720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6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64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54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658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1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534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600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347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200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732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89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08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651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537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309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946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172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085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528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219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3691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192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331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120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144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951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814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979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172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0203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913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4244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857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85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8082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33431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33860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515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542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4854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28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29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773238"/>
            <a:ext cx="8785225" cy="2160587"/>
          </a:xfrm>
        </p:spPr>
        <p:txBody>
          <a:bodyPr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042988" y="4724400"/>
            <a:ext cx="8020050" cy="2071688"/>
          </a:xfrm>
          <a:prstGeom prst="roundRect">
            <a:avLst>
              <a:gd name="adj" fmla="val 19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5088" y="1412875"/>
            <a:ext cx="8997950" cy="2879725"/>
          </a:xfrm>
          <a:prstGeom prst="roundRect">
            <a:avLst>
              <a:gd name="adj" fmla="val 153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3238500" cy="1619250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100392" y="6237288"/>
            <a:ext cx="1043608" cy="620712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316913" y="6378575"/>
            <a:ext cx="75565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0938F7C-9F82-4D58-9B0A-DB2D6147CEB5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9225" name="Picture 9" descr="uni_sec_jpg_100_rg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188913"/>
            <a:ext cx="2881313" cy="1109662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400475" y="5149641"/>
            <a:ext cx="6382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None/>
            </a:pP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Escuela de Ingeniería de Telecomunicación y Electrónica</a:t>
            </a:r>
          </a:p>
          <a:p>
            <a:pPr algn="ctr">
              <a:buNone/>
            </a:pP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Universidad de Las Palmas de Gran Canaria</a:t>
            </a:r>
          </a:p>
          <a:p>
            <a:pPr algn="ctr">
              <a:buNone/>
            </a:pP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© </a:t>
            </a:r>
            <a:r>
              <a:rPr lang="es-ES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francisco.guerra@ulpgc.es</a:t>
            </a:r>
            <a:endParaRPr lang="es-ES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63758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5088" y="1125538"/>
            <a:ext cx="8997950" cy="5670550"/>
          </a:xfrm>
          <a:prstGeom prst="roundRect">
            <a:avLst>
              <a:gd name="adj" fmla="val 19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5088" y="65088"/>
            <a:ext cx="8997950" cy="915987"/>
          </a:xfrm>
          <a:prstGeom prst="roundRect">
            <a:avLst>
              <a:gd name="adj" fmla="val 153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1907704" cy="980728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460432" y="6309320"/>
            <a:ext cx="683568" cy="548680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8460432" y="6404818"/>
            <a:ext cx="61213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5A56496-452B-407A-AF6C-41C3083281E9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96850" y="80963"/>
            <a:ext cx="88392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</a:t>
            </a:r>
          </a:p>
        </p:txBody>
      </p:sp>
      <p:pic>
        <p:nvPicPr>
          <p:cNvPr id="8202" name="Picture 10" descr="uni_sec_jpg_100_rgb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6327601"/>
            <a:ext cx="1258887" cy="485775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03350" y="6453189"/>
            <a:ext cx="7057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ES_tradnl" sz="1100" dirty="0" err="1">
                <a:solidFill>
                  <a:schemeClr val="bg2"/>
                </a:solidFill>
                <a:latin typeface="Trebuchet MS" pitchFamily="34" charset="0"/>
                <a:cs typeface="Times New Roman" pitchFamily="18" charset="0"/>
              </a:rPr>
              <a:t>francisco.guerra@ulpgc.es</a:t>
            </a:r>
            <a:endParaRPr lang="es-ES" sz="1800" dirty="0">
              <a:solidFill>
                <a:schemeClr val="bg2"/>
              </a:solidFill>
              <a:latin typeface="Trebuchet M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/>
  <p:txStyles>
    <p:titleStyle>
      <a:lvl1pPr algn="r" defTabSz="957263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―"/>
        <a:defRPr>
          <a:solidFill>
            <a:schemeClr val="tx1"/>
          </a:solidFill>
          <a:latin typeface="+mn-lt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1558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130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0702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5274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39846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388" y="1556792"/>
            <a:ext cx="8785225" cy="2278824"/>
          </a:xfrm>
        </p:spPr>
        <p:txBody>
          <a:bodyPr/>
          <a:lstStyle/>
          <a:p>
            <a:r>
              <a:rPr lang="es-ES" sz="4800" dirty="0" err="1"/>
              <a:t>Creating</a:t>
            </a:r>
            <a:r>
              <a:rPr lang="es-ES" sz="4800" dirty="0"/>
              <a:t> </a:t>
            </a:r>
            <a:r>
              <a:rPr lang="es-ES" sz="4800" dirty="0" err="1"/>
              <a:t>our</a:t>
            </a:r>
            <a:r>
              <a:rPr lang="es-ES" sz="4800" dirty="0"/>
              <a:t> </a:t>
            </a:r>
            <a:r>
              <a:rPr lang="es-ES" sz="4800" dirty="0" err="1"/>
              <a:t>Greenfoot</a:t>
            </a:r>
            <a:r>
              <a:rPr lang="es-ES" sz="4800" dirty="0"/>
              <a:t> </a:t>
            </a:r>
            <a:br>
              <a:rPr lang="es-ES" sz="4800" dirty="0"/>
            </a:br>
            <a:r>
              <a:rPr lang="es-ES" sz="4800" dirty="0"/>
              <a:t>Project in Eclipse</a:t>
            </a:r>
            <a:endParaRPr lang="es-ES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642323-77EC-4E4E-8CCC-BF9ADF388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47150" cy="52565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in Eclipse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539552" y="4869160"/>
            <a:ext cx="936104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7880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428681-77DD-9A4A-B39E-87589036B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24936" cy="52565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Let´t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project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5580112" y="5373216"/>
            <a:ext cx="31683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977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D23B3F-0809-9B4F-9D5F-A8F49B68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9370"/>
            <a:ext cx="8947150" cy="46799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Eclipse has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internal</a:t>
            </a:r>
            <a:r>
              <a:rPr lang="es-ES" dirty="0"/>
              <a:t> error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23850" y="1088741"/>
            <a:ext cx="8637588" cy="1260140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bug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fixed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RunGreenfootFromEclipse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executed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07504" y="3537012"/>
            <a:ext cx="2160240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011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D4CBF7-F086-FF41-8E1E-FB0DCC2E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038820"/>
            <a:ext cx="7975600" cy="52705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Let´t</a:t>
            </a:r>
            <a:r>
              <a:rPr lang="es-ES_tradnl" dirty="0"/>
              <a:t> </a:t>
            </a:r>
            <a:r>
              <a:rPr lang="es-ES_tradnl" dirty="0" err="1"/>
              <a:t>go</a:t>
            </a:r>
            <a:r>
              <a:rPr lang="es-ES_tradnl" dirty="0"/>
              <a:t> to </a:t>
            </a:r>
            <a:r>
              <a:rPr lang="es-ES_tradnl" dirty="0" err="1"/>
              <a:t>execute</a:t>
            </a:r>
            <a:r>
              <a:rPr lang="es-ES_tradnl" dirty="0"/>
              <a:t> …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 bwMode="auto">
          <a:xfrm>
            <a:off x="4716016" y="5949280"/>
            <a:ext cx="280831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056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05781A9-DEA8-8C4D-96D6-8B26A25C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84785"/>
            <a:ext cx="7632848" cy="48245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… </a:t>
            </a:r>
            <a:r>
              <a:rPr lang="es-ES_tradnl" dirty="0" err="1"/>
              <a:t>selecting</a:t>
            </a:r>
            <a:r>
              <a:rPr lang="es-ES_tradnl" dirty="0"/>
              <a:t> </a:t>
            </a:r>
            <a:r>
              <a:rPr lang="es-ES_tradnl" dirty="0" err="1"/>
              <a:t>RunGreenfootFromEclipse</a:t>
            </a:r>
            <a:r>
              <a:rPr lang="es-ES_tradnl" dirty="0"/>
              <a:t> …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 bwMode="auto">
          <a:xfrm>
            <a:off x="3563888" y="3573016"/>
            <a:ext cx="4680520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404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EB4336-C6DC-DA4D-AAED-2942D9CE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84785"/>
            <a:ext cx="7632848" cy="48245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4475DA-F1BF-1043-A06E-01B1DF8B8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896" y="3828504"/>
            <a:ext cx="6451600" cy="23368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… </a:t>
            </a:r>
            <a:r>
              <a:rPr lang="es-ES_tradnl" dirty="0" err="1"/>
              <a:t>let´t</a:t>
            </a:r>
            <a:r>
              <a:rPr lang="es-ES_tradnl" dirty="0"/>
              <a:t> </a:t>
            </a:r>
            <a:r>
              <a:rPr lang="es-ES_tradnl" dirty="0" err="1"/>
              <a:t>even</a:t>
            </a:r>
            <a:r>
              <a:rPr lang="es-ES_tradnl" dirty="0"/>
              <a:t> </a:t>
            </a:r>
            <a:r>
              <a:rPr lang="es-ES_tradnl" dirty="0" err="1"/>
              <a:t>go</a:t>
            </a:r>
            <a:r>
              <a:rPr lang="es-ES_tradnl" dirty="0"/>
              <a:t> to </a:t>
            </a:r>
            <a:r>
              <a:rPr lang="es-ES_tradnl" dirty="0" err="1"/>
              <a:t>execute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errors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850" y="1052736"/>
            <a:ext cx="8637588" cy="4967288"/>
          </a:xfrm>
        </p:spPr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case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execute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errors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7812360" y="5733256"/>
            <a:ext cx="115212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357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282184-827B-6F4E-8476-479CD27A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32872"/>
            <a:ext cx="7810326" cy="46764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world</a:t>
            </a:r>
            <a:r>
              <a:rPr lang="es-ES" dirty="0"/>
              <a:t> has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yet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defined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application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class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defined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 bwMode="auto">
          <a:xfrm>
            <a:off x="827584" y="3573016"/>
            <a:ext cx="3960440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369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F9E74D-9AD5-594E-BC13-B7987E217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28800"/>
            <a:ext cx="8208912" cy="46085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a </a:t>
            </a:r>
            <a:r>
              <a:rPr lang="es-ES" dirty="0" err="1"/>
              <a:t>world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extend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class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7308304" y="3356992"/>
            <a:ext cx="1727745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334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AB0F0E-418D-2B4D-9A02-40E789D9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601152"/>
            <a:ext cx="7177484" cy="481464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assigne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world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name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3203848" y="2060848"/>
            <a:ext cx="280831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3240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38135D-D8F0-514E-975A-0658567D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72" y="1617998"/>
            <a:ext cx="6779344" cy="50050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assigne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world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6044092" y="4077072"/>
            <a:ext cx="1984292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340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D88A9-7279-0A4B-942D-49B62730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</a:t>
            </a:r>
            <a:r>
              <a:rPr lang="es-ES" dirty="0" err="1"/>
              <a:t>template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Eclipse are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sz="2400" dirty="0"/>
              <a:t>WEB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76A97F-77C8-C643-BC88-ABE8C4DF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8" y="1494076"/>
            <a:ext cx="7596336" cy="49592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9F8AAC-69E0-D245-B78C-D8553C25EC93}"/>
              </a:ext>
            </a:extLst>
          </p:cNvPr>
          <p:cNvSpPr txBox="1"/>
          <p:nvPr/>
        </p:nvSpPr>
        <p:spPr>
          <a:xfrm>
            <a:off x="755576" y="1124744"/>
            <a:ext cx="633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https://</a:t>
            </a:r>
            <a:r>
              <a:rPr lang="es-ES" b="1" dirty="0" err="1"/>
              <a:t>gitlab.com</a:t>
            </a:r>
            <a:r>
              <a:rPr lang="es-ES" b="1" dirty="0"/>
              <a:t>/</a:t>
            </a:r>
            <a:r>
              <a:rPr lang="es-ES" b="1" dirty="0" err="1"/>
              <a:t>franciscoguerra</a:t>
            </a:r>
            <a:r>
              <a:rPr lang="es-ES" b="1" dirty="0"/>
              <a:t>/</a:t>
            </a:r>
            <a:r>
              <a:rPr lang="es-ES" b="1" dirty="0" err="1"/>
              <a:t>empty-greenfoot-project.git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0312526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03808-1C78-6C4D-BC47-3CE48960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</a:t>
            </a:r>
            <a:r>
              <a:rPr lang="es-ES" dirty="0" err="1"/>
              <a:t>begins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object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8091D8-4660-6C4F-983B-FB0747426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 of </a:t>
            </a:r>
            <a:r>
              <a:rPr lang="es-ES" dirty="0" err="1"/>
              <a:t>class</a:t>
            </a:r>
            <a:r>
              <a:rPr lang="es-ES" dirty="0"/>
              <a:t> </a:t>
            </a:r>
            <a:r>
              <a:rPr lang="es-ES" dirty="0" err="1"/>
              <a:t>MyWorldName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780829-2520-764D-AF78-C89A7D52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75315"/>
            <a:ext cx="8110104" cy="44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58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ready</a:t>
            </a:r>
            <a:r>
              <a:rPr lang="es-ES" dirty="0"/>
              <a:t> to use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executable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create</a:t>
            </a:r>
            <a:r>
              <a:rPr lang="es-ES" dirty="0"/>
              <a:t> a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object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DAF9A1-E7E6-5246-AE60-B5268E17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69" y="1610693"/>
            <a:ext cx="7831088" cy="47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0755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91C270-B968-DB49-9D81-765FFC176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2" y="1614884"/>
            <a:ext cx="7805688" cy="466766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 </a:t>
            </a:r>
            <a:r>
              <a:rPr lang="es-ES" dirty="0" err="1"/>
              <a:t>Greenfoot</a:t>
            </a:r>
            <a:r>
              <a:rPr lang="es-ES" dirty="0"/>
              <a:t> IDE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mode</a:t>
            </a:r>
            <a:r>
              <a:rPr lang="es-ES" dirty="0"/>
              <a:t> to </a:t>
            </a:r>
            <a:r>
              <a:rPr lang="es-ES" dirty="0" err="1"/>
              <a:t>return</a:t>
            </a:r>
            <a:r>
              <a:rPr lang="es-ES" dirty="0"/>
              <a:t> to Eclipse </a:t>
            </a:r>
            <a:r>
              <a:rPr lang="es-ES" dirty="0" err="1"/>
              <a:t>mode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043608" y="3140968"/>
            <a:ext cx="1944216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7323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3BD3D6-10FE-0642-9D6D-5D3EEBEC1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1378"/>
            <a:ext cx="8820150" cy="460794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F5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updates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view</a:t>
            </a:r>
            <a:r>
              <a:rPr lang="es-ES" dirty="0"/>
              <a:t> in Eclipse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Eclipse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</a:t>
            </a:r>
            <a:r>
              <a:rPr lang="es-ES" dirty="0" err="1"/>
              <a:t>made</a:t>
            </a:r>
            <a:r>
              <a:rPr lang="es-ES" dirty="0"/>
              <a:t> in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mode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07504" y="3068960"/>
            <a:ext cx="2232248" cy="20882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54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64256A4-C3C1-974D-8177-F5EC4827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0" y="1689358"/>
            <a:ext cx="8927530" cy="454795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has a </a:t>
            </a:r>
            <a:r>
              <a:rPr lang="es-ES" dirty="0" err="1"/>
              <a:t>world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There</a:t>
            </a:r>
            <a:r>
              <a:rPr lang="es-ES" dirty="0"/>
              <a:t> are </a:t>
            </a:r>
            <a:r>
              <a:rPr lang="es-ES" dirty="0" err="1"/>
              <a:t>two</a:t>
            </a:r>
            <a:r>
              <a:rPr lang="es-ES" dirty="0"/>
              <a:t> new files: </a:t>
            </a:r>
            <a:r>
              <a:rPr lang="es-ES" sz="2000" b="1" dirty="0" err="1"/>
              <a:t>MyWorldName.java</a:t>
            </a:r>
            <a:r>
              <a:rPr lang="es-ES" sz="2000" b="1" dirty="0"/>
              <a:t> </a:t>
            </a:r>
            <a:r>
              <a:rPr lang="es-ES" dirty="0"/>
              <a:t>and </a:t>
            </a:r>
            <a:r>
              <a:rPr lang="es-ES" sz="2000" b="1" dirty="0" err="1"/>
              <a:t>brick.jpg</a:t>
            </a:r>
            <a:endParaRPr lang="es-ES" b="1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07504" y="1700808"/>
            <a:ext cx="2016224" cy="33123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38F0D6C-AFDE-594F-A0B9-77DEA688E1FC}"/>
              </a:ext>
            </a:extLst>
          </p:cNvPr>
          <p:cNvSpPr/>
          <p:nvPr/>
        </p:nvSpPr>
        <p:spPr bwMode="auto">
          <a:xfrm>
            <a:off x="611560" y="2780927"/>
            <a:ext cx="1440160" cy="2160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B21503C-EDBF-8D4B-B245-4C262953E360}"/>
              </a:ext>
            </a:extLst>
          </p:cNvPr>
          <p:cNvSpPr/>
          <p:nvPr/>
        </p:nvSpPr>
        <p:spPr bwMode="auto">
          <a:xfrm>
            <a:off x="766946" y="3933057"/>
            <a:ext cx="852726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08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return</a:t>
            </a:r>
            <a:r>
              <a:rPr lang="es-ES" dirty="0"/>
              <a:t> to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35AB30-DDDD-924F-A6D5-1C6F0BAF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85850"/>
            <a:ext cx="7748134" cy="51514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6444208" y="5949280"/>
            <a:ext cx="2059502" cy="30065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527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DA793-FE3A-2047-A719-84E004A8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52736"/>
            <a:ext cx="8136904" cy="52207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RunGreenfootFromEclipse</a:t>
            </a:r>
            <a:r>
              <a:rPr lang="es-ES" dirty="0"/>
              <a:t> ...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3779912" y="3068960"/>
            <a:ext cx="4752528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455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41AFAD5-C726-584F-8A2B-5674F286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0" y="1060028"/>
            <a:ext cx="8889430" cy="52492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.. to </a:t>
            </a:r>
            <a:r>
              <a:rPr lang="es-ES" sz="3200" dirty="0" err="1"/>
              <a:t>add</a:t>
            </a:r>
            <a:r>
              <a:rPr lang="es-ES" sz="3200" dirty="0"/>
              <a:t> </a:t>
            </a:r>
            <a:r>
              <a:rPr lang="es-ES" sz="3200" dirty="0" err="1"/>
              <a:t>actors</a:t>
            </a:r>
            <a:endParaRPr lang="es-ES" sz="3200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7308750" y="4293096"/>
            <a:ext cx="1727300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5048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6BC783-DA1F-844E-B341-BA96E350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01639"/>
            <a:ext cx="6624736" cy="53796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new actor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name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3275856" y="1556792"/>
            <a:ext cx="1224136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662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BBB0CE-E264-DB48-8A83-A312CA54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02098"/>
            <a:ext cx="6768752" cy="54512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and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5724128" y="3356992"/>
            <a:ext cx="2016224" cy="7920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252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D88A9-7279-0A4B-942D-49B62730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README </a:t>
            </a:r>
            <a:r>
              <a:rPr lang="es-ES" sz="2800" dirty="0" err="1"/>
              <a:t>explains</a:t>
            </a:r>
            <a:r>
              <a:rPr lang="es-ES" sz="2800" dirty="0"/>
              <a:t> </a:t>
            </a:r>
            <a:r>
              <a:rPr lang="es-ES" sz="2800" dirty="0" err="1"/>
              <a:t>how</a:t>
            </a:r>
            <a:r>
              <a:rPr lang="es-ES" sz="2800" dirty="0"/>
              <a:t> to </a:t>
            </a:r>
            <a:r>
              <a:rPr lang="es-ES" sz="2800" dirty="0" err="1"/>
              <a:t>import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template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FE6CD9-23B9-4F44-9CAD-7C7D2A9DD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7768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699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4478EE-3BE2-E04A-8BA8-358B1802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0608"/>
            <a:ext cx="8532564" cy="51867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back to Eclipse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827584" y="2780928"/>
            <a:ext cx="2232248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2332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9D3D712-3D38-4746-80A9-B3760BC7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24744"/>
            <a:ext cx="8947150" cy="51125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with</a:t>
            </a:r>
            <a:r>
              <a:rPr lang="es-ES" dirty="0"/>
              <a:t> F5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new files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611560" y="2708919"/>
            <a:ext cx="1368152" cy="2160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683568" y="4346523"/>
            <a:ext cx="1152128" cy="2346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5347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A8E4CF-4537-384D-949B-C65A9324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87328" cy="52565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Eclipse </a:t>
            </a:r>
            <a:r>
              <a:rPr lang="es-ES" dirty="0" err="1"/>
              <a:t>helps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to </a:t>
            </a:r>
            <a:r>
              <a:rPr lang="es-ES" dirty="0" err="1"/>
              <a:t>program</a:t>
            </a:r>
            <a:r>
              <a:rPr lang="es-ES" dirty="0"/>
              <a:t> ...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1547664" y="3717032"/>
            <a:ext cx="3600400" cy="259228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A561098-E410-CF4C-A35D-C10C12E1744C}"/>
              </a:ext>
            </a:extLst>
          </p:cNvPr>
          <p:cNvSpPr/>
          <p:nvPr/>
        </p:nvSpPr>
        <p:spPr bwMode="auto">
          <a:xfrm>
            <a:off x="5148064" y="3717032"/>
            <a:ext cx="3946768" cy="2592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607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offering</a:t>
            </a:r>
            <a:r>
              <a:rPr lang="es-ES" dirty="0"/>
              <a:t> </a:t>
            </a:r>
            <a:r>
              <a:rPr lang="es-ES" dirty="0" err="1"/>
              <a:t>documentation</a:t>
            </a:r>
            <a:r>
              <a:rPr lang="es-ES" dirty="0"/>
              <a:t> 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A9AF11-EDDE-CA4D-A0BC-CC040CC6D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87328" cy="52565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297C107-75E1-0242-B3C5-C894087E3898}"/>
              </a:ext>
            </a:extLst>
          </p:cNvPr>
          <p:cNvSpPr/>
          <p:nvPr/>
        </p:nvSpPr>
        <p:spPr bwMode="auto">
          <a:xfrm>
            <a:off x="5076056" y="3717032"/>
            <a:ext cx="4018776" cy="259228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822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… and </a:t>
            </a:r>
            <a:r>
              <a:rPr lang="es-ES" dirty="0" err="1"/>
              <a:t>proposing</a:t>
            </a:r>
            <a:r>
              <a:rPr lang="es-ES" dirty="0"/>
              <a:t> </a:t>
            </a:r>
            <a:r>
              <a:rPr lang="es-ES" dirty="0" err="1"/>
              <a:t>values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8E0EB8-0B09-354D-ABA4-6C1E88F1F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850869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969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276763-F7F7-B14F-A79C-2FC4548BC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47150" cy="51845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programmed</a:t>
            </a:r>
            <a:r>
              <a:rPr lang="es-ES" dirty="0"/>
              <a:t> in Eclipse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3059832" y="5354635"/>
            <a:ext cx="1224136" cy="4506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2227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7EA0013-030C-C74C-86BA-58B7D629E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2736"/>
            <a:ext cx="7776864" cy="51155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move</a:t>
            </a:r>
            <a:r>
              <a:rPr lang="es-ES" dirty="0"/>
              <a:t> to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3779912" y="2996952"/>
            <a:ext cx="4536504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4139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0C8D041-D449-0B43-B5D5-422E87E4A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55712"/>
            <a:ext cx="8915400" cy="5181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saved</a:t>
            </a:r>
            <a:r>
              <a:rPr lang="es-ES" dirty="0"/>
              <a:t> ...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5508104" y="5642667"/>
            <a:ext cx="1224136" cy="4506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856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283EE-F72C-2C41-B3F1-B7A13880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 </a:t>
            </a:r>
            <a:r>
              <a:rPr lang="es-ES" dirty="0" err="1"/>
              <a:t>indicating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to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click</a:t>
            </a:r>
            <a:r>
              <a:rPr lang="es-ES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DCE6EC-C064-D041-BBA4-D49BC6EC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52736"/>
            <a:ext cx="832528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7331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so </a:t>
            </a:r>
            <a:r>
              <a:rPr lang="es-ES" dirty="0" err="1"/>
              <a:t>that</a:t>
            </a:r>
            <a:r>
              <a:rPr lang="es-ES" dirty="0"/>
              <a:t> in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AA3D17-02A0-A443-9448-C60E4A607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034628"/>
            <a:ext cx="8851900" cy="5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11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72FCA0-3B9E-9A46-B9BF-5D85DC842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0848"/>
            <a:ext cx="8820472" cy="33123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05AAAE-0967-404A-9457-18ACB1EA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Let's</a:t>
            </a:r>
            <a:r>
              <a:rPr lang="es-ES" sz="2800" dirty="0"/>
              <a:t> </a:t>
            </a:r>
            <a:r>
              <a:rPr lang="es-ES" sz="2800" dirty="0" err="1"/>
              <a:t>choose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ZIP file ...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0E1C303-4A89-354A-BA6E-7295B4F95B4E}"/>
              </a:ext>
            </a:extLst>
          </p:cNvPr>
          <p:cNvSpPr/>
          <p:nvPr/>
        </p:nvSpPr>
        <p:spPr bwMode="auto">
          <a:xfrm>
            <a:off x="755576" y="4653136"/>
            <a:ext cx="8227070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7755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822742-3D0B-1F44-9CB6-6B37CD2F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40105"/>
            <a:ext cx="8947150" cy="52692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open </a:t>
            </a:r>
            <a:r>
              <a:rPr lang="es-ES" dirty="0" err="1"/>
              <a:t>the</a:t>
            </a:r>
            <a:r>
              <a:rPr lang="es-ES" dirty="0"/>
              <a:t> editor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380312" y="4490539"/>
            <a:ext cx="1728192" cy="4506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6027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BFF5F6-712D-1540-B32D-95260189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2250"/>
            <a:ext cx="8244408" cy="53357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are </a:t>
            </a:r>
            <a:r>
              <a:rPr lang="es-ES" dirty="0" err="1"/>
              <a:t>seen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1547664" y="5157192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3353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972914-68A7-5346-B628-E53935A24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8190"/>
            <a:ext cx="8947150" cy="51791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</a:t>
            </a:r>
            <a:r>
              <a:rPr lang="es-ES" dirty="0" err="1"/>
              <a:t>actors</a:t>
            </a:r>
            <a:r>
              <a:rPr lang="es-ES" dirty="0"/>
              <a:t> </a:t>
            </a:r>
            <a:r>
              <a:rPr lang="es-ES" dirty="0" err="1"/>
              <a:t>objects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380312" y="4077072"/>
            <a:ext cx="1674343" cy="4506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3039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to define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A23B37-3375-5148-8B87-CADC13EF9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060028"/>
            <a:ext cx="8788400" cy="52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16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32F5C3-A4F0-6E4C-993B-55F03CC2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000720"/>
            <a:ext cx="8940800" cy="5308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save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3923928" y="4509120"/>
            <a:ext cx="280831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7748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268CEFA-2073-884D-8552-B04AB9D4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980728"/>
            <a:ext cx="8195894" cy="54926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and </a:t>
            </a:r>
            <a:r>
              <a:rPr lang="es-ES" dirty="0" err="1"/>
              <a:t>Greenfoot</a:t>
            </a:r>
            <a:r>
              <a:rPr lang="es-ES" dirty="0"/>
              <a:t> </a:t>
            </a:r>
            <a:r>
              <a:rPr lang="es-ES" dirty="0" err="1"/>
              <a:t>modifies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world's</a:t>
            </a:r>
            <a:r>
              <a:rPr lang="es-ES" dirty="0"/>
              <a:t> constructor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579596" y="3554435"/>
            <a:ext cx="1120196" cy="2346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1331640" y="4077072"/>
            <a:ext cx="7272808" cy="20162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9645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CA7CAF-CB6D-AA4B-A95C-77E5BCB1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052736"/>
            <a:ext cx="8953500" cy="52565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returning</a:t>
            </a:r>
            <a:r>
              <a:rPr lang="es-ES" dirty="0"/>
              <a:t> to Eclipse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611560" y="2852937"/>
            <a:ext cx="2232248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3100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541363-15A3-BB47-BF43-604FAEE4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6" y="1054549"/>
            <a:ext cx="8947150" cy="52547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 </a:t>
            </a:r>
            <a:r>
              <a:rPr lang="es-ES" dirty="0" err="1"/>
              <a:t>with</a:t>
            </a:r>
            <a:r>
              <a:rPr lang="es-ES" dirty="0"/>
              <a:t> F5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3131840" y="5085185"/>
            <a:ext cx="100811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3664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3D9A85-7673-704B-B9FC-EDDF337C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80479"/>
            <a:ext cx="7920880" cy="50568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and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run in Eclipse </a:t>
            </a:r>
            <a:r>
              <a:rPr lang="es-ES" dirty="0" err="1"/>
              <a:t>mode</a:t>
            </a:r>
            <a:r>
              <a:rPr lang="es-ES" dirty="0"/>
              <a:t> ...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3707904" y="3573016"/>
            <a:ext cx="460851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5677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defined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89754E-93B5-0B42-A1DA-7FF98CCA7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37432"/>
            <a:ext cx="6878786" cy="54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475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6BFBE-ADDE-1840-8EB4-7ED05BC2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and </a:t>
            </a:r>
            <a:r>
              <a:rPr lang="es-ES" sz="2800" dirty="0" err="1"/>
              <a:t>download</a:t>
            </a:r>
            <a:r>
              <a:rPr lang="es-ES" sz="2800" dirty="0"/>
              <a:t> to local folder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3850FA-A2C6-2A49-9895-A218DA00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6" y="1090985"/>
            <a:ext cx="7726586" cy="53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020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1BB8DE0-08AA-A944-AB37-D1C2E6B8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37432"/>
            <a:ext cx="6878786" cy="54395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Before</a:t>
            </a:r>
            <a:r>
              <a:rPr lang="es-ES" dirty="0"/>
              <a:t> </a:t>
            </a:r>
            <a:r>
              <a:rPr lang="es-ES" dirty="0" err="1"/>
              <a:t>returning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finish</a:t>
            </a:r>
            <a:r>
              <a:rPr lang="es-ES" dirty="0"/>
              <a:t> !!!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115616" y="836712"/>
            <a:ext cx="504056" cy="50405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038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A5EF2-A4DE-A04F-9169-12C3DC64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Eclipse can </a:t>
            </a:r>
            <a:r>
              <a:rPr lang="es-ES" dirty="0" err="1"/>
              <a:t>register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</a:t>
            </a:r>
            <a:r>
              <a:rPr lang="es-ES" dirty="0" err="1"/>
              <a:t>changes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git</a:t>
            </a:r>
            <a:r>
              <a:rPr lang="es-ES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5074AB-7616-9741-9E9E-FD6BAE8D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60778"/>
            <a:ext cx="7560840" cy="532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3328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9FB7E-241E-FE44-80A9-F60E7DAF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...</a:t>
            </a:r>
            <a:r>
              <a:rPr lang="es-ES" dirty="0"/>
              <a:t> so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register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and actor </a:t>
            </a:r>
            <a:r>
              <a:rPr lang="es-ES" dirty="0" err="1"/>
              <a:t>created</a:t>
            </a:r>
            <a:r>
              <a:rPr lang="es-ES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F04D5B-2BDF-D140-B3C1-C4FCFF69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1303"/>
            <a:ext cx="8906470" cy="528801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267E58E-D978-C649-AA5F-5A7708813F41}"/>
              </a:ext>
            </a:extLst>
          </p:cNvPr>
          <p:cNvSpPr/>
          <p:nvPr/>
        </p:nvSpPr>
        <p:spPr bwMode="auto">
          <a:xfrm>
            <a:off x="7452320" y="5877272"/>
            <a:ext cx="129614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8390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130E5-725E-8C48-B1A7-C8EF3132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create</a:t>
            </a:r>
            <a:r>
              <a:rPr lang="es-ES" sz="2800" dirty="0"/>
              <a:t> a </a:t>
            </a:r>
            <a:r>
              <a:rPr lang="es-ES" sz="2800" dirty="0" err="1"/>
              <a:t>remote</a:t>
            </a:r>
            <a:r>
              <a:rPr lang="es-ES" sz="2800" dirty="0"/>
              <a:t> </a:t>
            </a:r>
            <a:r>
              <a:rPr lang="es-ES" sz="2800" dirty="0" err="1"/>
              <a:t>repository</a:t>
            </a:r>
            <a:r>
              <a:rPr lang="es-ES" sz="2800" dirty="0"/>
              <a:t> to new-</a:t>
            </a:r>
            <a:r>
              <a:rPr lang="es-ES" sz="2800" dirty="0" err="1"/>
              <a:t>project</a:t>
            </a:r>
            <a:r>
              <a:rPr lang="es-ES" sz="2800" dirty="0"/>
              <a:t>-</a:t>
            </a:r>
            <a:r>
              <a:rPr lang="es-ES" sz="2800" dirty="0" err="1"/>
              <a:t>name</a:t>
            </a:r>
            <a:r>
              <a:rPr lang="es-ES" sz="2800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7F9050-3EFB-E54D-9326-8413693E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1715"/>
            <a:ext cx="8928546" cy="52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9152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7DF04-9B5C-1146-B2D6-D13ECB64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and </a:t>
            </a:r>
            <a:r>
              <a:rPr lang="es-ES" sz="2800" dirty="0" err="1"/>
              <a:t>copy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URL of </a:t>
            </a:r>
            <a:r>
              <a:rPr lang="es-ES" sz="2800" dirty="0" err="1"/>
              <a:t>remote</a:t>
            </a:r>
            <a:r>
              <a:rPr lang="es-ES" sz="2800" dirty="0"/>
              <a:t> </a:t>
            </a:r>
            <a:r>
              <a:rPr lang="es-ES" sz="2800" dirty="0" err="1"/>
              <a:t>scenario</a:t>
            </a:r>
            <a:r>
              <a:rPr lang="es-ES" sz="2800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43A729-4D3D-544A-8860-BDE01B85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336"/>
            <a:ext cx="8928546" cy="52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898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38EC9-595A-EC41-A4E1-65A1AF01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ask</a:t>
            </a:r>
            <a:r>
              <a:rPr lang="es-ES" sz="2800" dirty="0"/>
              <a:t> Eclipse to </a:t>
            </a:r>
            <a:r>
              <a:rPr lang="es-ES" sz="2800" dirty="0" err="1"/>
              <a:t>push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local </a:t>
            </a:r>
            <a:r>
              <a:rPr lang="es-ES" sz="2800" dirty="0" err="1"/>
              <a:t>scenario</a:t>
            </a:r>
            <a:r>
              <a:rPr lang="es-ES" sz="2800" dirty="0"/>
              <a:t> </a:t>
            </a:r>
            <a:r>
              <a:rPr lang="es-ES" sz="2800" dirty="0" err="1"/>
              <a:t>into</a:t>
            </a:r>
            <a:r>
              <a:rPr lang="es-ES" sz="2800" dirty="0"/>
              <a:t> </a:t>
            </a:r>
            <a:r>
              <a:rPr lang="es-ES" sz="2800" dirty="0" err="1"/>
              <a:t>gitlab</a:t>
            </a:r>
            <a:r>
              <a:rPr lang="es-ES" sz="2800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0F4F4C-25D7-0141-A287-A399F743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704856" cy="54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281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6423C-575A-9C4F-9C46-C59BD90C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paste URL of </a:t>
            </a:r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09BA62-2F1E-2D43-9CF5-11DA84BB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41875"/>
            <a:ext cx="6840760" cy="54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4095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C93DC-B874-3941-A302-B0058CE2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63"/>
            <a:ext cx="9036050" cy="900112"/>
          </a:xfrm>
        </p:spPr>
        <p:txBody>
          <a:bodyPr/>
          <a:lstStyle/>
          <a:p>
            <a:r>
              <a:rPr lang="es-ES" sz="2400" dirty="0"/>
              <a:t>...</a:t>
            </a:r>
            <a:r>
              <a:rPr lang="es-ES" dirty="0"/>
              <a:t> </a:t>
            </a:r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sz="2400" dirty="0"/>
              <a:t>"</a:t>
            </a:r>
            <a:r>
              <a:rPr lang="es-ES" sz="2400" dirty="0" err="1"/>
              <a:t>Push</a:t>
            </a:r>
            <a:r>
              <a:rPr lang="es-ES" sz="2400" dirty="0"/>
              <a:t>" </a:t>
            </a:r>
            <a:r>
              <a:rPr lang="es-ES" dirty="0"/>
              <a:t>to </a:t>
            </a:r>
            <a:r>
              <a:rPr lang="es-ES" dirty="0" err="1"/>
              <a:t>confirm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uploaded</a:t>
            </a:r>
            <a:r>
              <a:rPr lang="es-ES" dirty="0"/>
              <a:t> in </a:t>
            </a:r>
            <a:r>
              <a:rPr lang="es-ES" dirty="0" err="1"/>
              <a:t>gitlab</a:t>
            </a:r>
            <a:r>
              <a:rPr lang="es-ES" dirty="0"/>
              <a:t> </a:t>
            </a:r>
            <a:r>
              <a:rPr lang="es-ES" sz="2400" dirty="0"/>
              <a:t>...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3ADE7C-C148-A442-A0FF-FDC8A83C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416824" cy="54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9066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E5723-11BB-584E-B105-7B75065C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and </a:t>
            </a:r>
            <a:r>
              <a:rPr lang="es-ES" sz="2800" dirty="0" err="1"/>
              <a:t>finally</a:t>
            </a:r>
            <a:r>
              <a:rPr lang="es-ES" sz="2800" dirty="0"/>
              <a:t>, Eclipse </a:t>
            </a:r>
            <a:r>
              <a:rPr lang="es-ES" sz="2800" dirty="0" err="1"/>
              <a:t>confirms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push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done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F3EF89-3102-634E-9434-B779AF855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712968" cy="50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8118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7C48D-E6CB-F449-8FD7-F35F3C88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Remote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</a:t>
            </a:r>
            <a:r>
              <a:rPr lang="es-ES" sz="2800" err="1"/>
              <a:t>now</a:t>
            </a:r>
            <a:r>
              <a:rPr lang="es-ES" sz="2800"/>
              <a:t> has </a:t>
            </a:r>
            <a:r>
              <a:rPr lang="es-ES" sz="2800" err="1"/>
              <a:t>an</a:t>
            </a:r>
            <a:r>
              <a:rPr lang="es-ES" sz="2800"/>
              <a:t> </a:t>
            </a:r>
            <a:r>
              <a:rPr lang="es-ES" sz="2800" err="1"/>
              <a:t>identical</a:t>
            </a:r>
            <a:r>
              <a:rPr lang="es-ES" sz="2800"/>
              <a:t> </a:t>
            </a:r>
            <a:r>
              <a:rPr lang="es-ES" sz="2800" err="1"/>
              <a:t>copy</a:t>
            </a:r>
            <a:r>
              <a:rPr lang="es-ES" sz="2800"/>
              <a:t> to </a:t>
            </a:r>
            <a:r>
              <a:rPr lang="es-ES" sz="2800" err="1"/>
              <a:t>the</a:t>
            </a:r>
            <a:r>
              <a:rPr lang="es-ES" sz="2800"/>
              <a:t> local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95C862-BA14-BB4B-A087-DC148E1A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7"/>
            <a:ext cx="885653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509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Now</a:t>
            </a:r>
            <a:r>
              <a:rPr lang="es-ES" sz="2800"/>
              <a:t>, </a:t>
            </a:r>
            <a:r>
              <a:rPr lang="es-ES" sz="2800" err="1"/>
              <a:t>we</a:t>
            </a:r>
            <a:r>
              <a:rPr lang="es-ES" sz="2800"/>
              <a:t> can </a:t>
            </a:r>
            <a:r>
              <a:rPr lang="es-ES" sz="2800" err="1"/>
              <a:t>import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zip</a:t>
            </a:r>
            <a:r>
              <a:rPr lang="es-ES" sz="2800"/>
              <a:t> </a:t>
            </a:r>
            <a:r>
              <a:rPr lang="es-ES" sz="2800" err="1"/>
              <a:t>from</a:t>
            </a:r>
            <a:r>
              <a:rPr lang="es-ES" sz="2800"/>
              <a:t> </a:t>
            </a:r>
            <a:r>
              <a:rPr lang="es-ES" sz="2800" err="1"/>
              <a:t>download</a:t>
            </a:r>
            <a:r>
              <a:rPr lang="es-ES" sz="2800"/>
              <a:t> folder …</a:t>
            </a:r>
            <a:endParaRPr lang="en-US" sz="28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96752"/>
            <a:ext cx="5112568" cy="51776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835696" y="594928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6400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As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</a:t>
            </a:r>
            <a:r>
              <a:rPr lang="es-ES" sz="2800" err="1"/>
              <a:t>is</a:t>
            </a:r>
            <a:r>
              <a:rPr lang="es-ES" sz="2800"/>
              <a:t> in web, </a:t>
            </a:r>
            <a:r>
              <a:rPr lang="es-ES" sz="2800" err="1"/>
              <a:t>it</a:t>
            </a:r>
            <a:r>
              <a:rPr lang="es-ES" sz="2800"/>
              <a:t> can be </a:t>
            </a:r>
            <a:r>
              <a:rPr lang="es-ES" sz="2800" err="1"/>
              <a:t>took</a:t>
            </a:r>
            <a:r>
              <a:rPr lang="es-ES" sz="2800"/>
              <a:t> to </a:t>
            </a:r>
            <a:r>
              <a:rPr lang="es-ES" sz="2800" err="1"/>
              <a:t>another</a:t>
            </a:r>
            <a:r>
              <a:rPr lang="es-ES" sz="2800"/>
              <a:t> PC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ACDF53-115E-1647-942B-DF7B19E7A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99979"/>
            <a:ext cx="51181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8676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03513-796D-5E41-B110-43E23037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first</a:t>
            </a:r>
            <a:r>
              <a:rPr lang="es-ES" sz="2800"/>
              <a:t>, </a:t>
            </a:r>
            <a:r>
              <a:rPr lang="es-ES" sz="2800" err="1"/>
              <a:t>let´s</a:t>
            </a:r>
            <a:r>
              <a:rPr lang="es-ES" sz="2800"/>
              <a:t> </a:t>
            </a:r>
            <a:r>
              <a:rPr lang="es-ES" sz="2800" err="1"/>
              <a:t>select</a:t>
            </a:r>
            <a:r>
              <a:rPr lang="es-ES" sz="2800"/>
              <a:t> “</a:t>
            </a:r>
            <a:r>
              <a:rPr lang="es-ES" sz="2800" err="1"/>
              <a:t>Projects</a:t>
            </a:r>
            <a:r>
              <a:rPr lang="es-ES" sz="2800"/>
              <a:t> </a:t>
            </a:r>
            <a:r>
              <a:rPr lang="es-ES" sz="2800" err="1"/>
              <a:t>from</a:t>
            </a:r>
            <a:r>
              <a:rPr lang="es-ES" sz="2800"/>
              <a:t> </a:t>
            </a:r>
            <a:r>
              <a:rPr lang="es-ES" sz="2800" err="1"/>
              <a:t>Git</a:t>
            </a:r>
            <a:r>
              <a:rPr lang="es-ES" sz="280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820CED-E7B0-6944-B5BA-A22BFE6E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208912" cy="51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201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5E34-BEBB-5B49-8283-C5E8B5D0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second</a:t>
            </a:r>
            <a:r>
              <a:rPr lang="es-ES" sz="2800"/>
              <a:t>, </a:t>
            </a:r>
            <a:r>
              <a:rPr lang="es-ES" sz="2800" err="1"/>
              <a:t>copy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URL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EB3EB7-BBC1-9C48-B95E-91154A6B9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8559"/>
            <a:ext cx="8947150" cy="52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7942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28928-190A-DA49-928D-F4342FF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third</a:t>
            </a:r>
            <a:r>
              <a:rPr lang="es-ES" sz="2800"/>
              <a:t>, </a:t>
            </a:r>
            <a:r>
              <a:rPr lang="es-ES" sz="2800" err="1"/>
              <a:t>select</a:t>
            </a:r>
            <a:r>
              <a:rPr lang="es-ES" sz="2800"/>
              <a:t> “Clone URI” ...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AA4F66-D721-C544-9B48-2B42360F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6"/>
            <a:ext cx="860287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7163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8377E-B494-784E-BE23-F5B95CCB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fourth</a:t>
            </a:r>
            <a:r>
              <a:rPr lang="es-ES" sz="2800"/>
              <a:t>, paste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repository</a:t>
            </a:r>
            <a:r>
              <a:rPr lang="es-ES" sz="2800"/>
              <a:t> URL ...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F9860F-7C01-EC4A-A60E-E6187F3C5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624736" cy="53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46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0388A-4A6D-EF4D-8B6A-306F86A0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/>
              <a:t>... </a:t>
            </a:r>
            <a:r>
              <a:rPr lang="es-ES" sz="3200" err="1"/>
              <a:t>fifth</a:t>
            </a:r>
            <a:r>
              <a:rPr lang="es-ES" sz="3200"/>
              <a:t>, </a:t>
            </a:r>
            <a:r>
              <a:rPr lang="es-ES" sz="3200" err="1"/>
              <a:t>click</a:t>
            </a:r>
            <a:r>
              <a:rPr lang="es-ES" sz="3200"/>
              <a:t> “</a:t>
            </a:r>
            <a:r>
              <a:rPr lang="es-ES" sz="3200" err="1"/>
              <a:t>Next</a:t>
            </a:r>
            <a:r>
              <a:rPr lang="es-ES" sz="3200"/>
              <a:t>”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ED9019-433B-ED47-94F8-37957595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344816" cy="51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806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427A4-7C9B-8C47-84B2-FCEBCD26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sixth</a:t>
            </a:r>
            <a:r>
              <a:rPr lang="es-ES" sz="2800"/>
              <a:t>, </a:t>
            </a:r>
            <a:r>
              <a:rPr lang="es-ES" sz="2800" err="1"/>
              <a:t>browse</a:t>
            </a:r>
            <a:r>
              <a:rPr lang="es-ES" sz="2800"/>
              <a:t> to </a:t>
            </a:r>
            <a:r>
              <a:rPr lang="es-ES" sz="2800" err="1"/>
              <a:t>the</a:t>
            </a:r>
            <a:r>
              <a:rPr lang="es-ES" sz="2800"/>
              <a:t> Eclipse </a:t>
            </a:r>
            <a:r>
              <a:rPr lang="es-ES" sz="2800" err="1"/>
              <a:t>projects</a:t>
            </a:r>
            <a:r>
              <a:rPr lang="es-ES" sz="2800"/>
              <a:t> folder ...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676B70-52C8-CF4A-A7FB-86FAAE60B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folder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Eclipse </a:t>
            </a:r>
            <a:r>
              <a:rPr lang="es-ES" dirty="0" err="1"/>
              <a:t>Workspace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2F8F29-A1E2-974C-B9D8-4DB8280C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733"/>
            <a:ext cx="8167536" cy="45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739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73DC3-5443-2441-BC14-C66F3F97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seventh</a:t>
            </a:r>
            <a:r>
              <a:rPr lang="es-ES" sz="2800"/>
              <a:t>, </a:t>
            </a:r>
            <a:r>
              <a:rPr lang="es-ES" sz="2800" err="1"/>
              <a:t>select</a:t>
            </a:r>
            <a:r>
              <a:rPr lang="es-ES" sz="2800"/>
              <a:t> “</a:t>
            </a:r>
            <a:r>
              <a:rPr lang="es-ES" sz="2800" err="1"/>
              <a:t>Import</a:t>
            </a:r>
            <a:r>
              <a:rPr lang="es-ES" sz="2800"/>
              <a:t> </a:t>
            </a:r>
            <a:r>
              <a:rPr lang="es-ES" sz="2800" err="1"/>
              <a:t>existing</a:t>
            </a:r>
            <a:r>
              <a:rPr lang="es-ES" sz="2800"/>
              <a:t> Eclipse </a:t>
            </a:r>
            <a:r>
              <a:rPr lang="es-ES" sz="2800" err="1"/>
              <a:t>projects</a:t>
            </a:r>
            <a:r>
              <a:rPr lang="es-ES" sz="2800"/>
              <a:t>”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6F6364-6E60-864F-916F-740876C9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8208912" cy="51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210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0328A-0C8F-4D4E-B776-1E47E1B0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...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end</a:t>
            </a:r>
            <a:r>
              <a:rPr lang="es-ES" sz="2800"/>
              <a:t> up </a:t>
            </a:r>
            <a:r>
              <a:rPr lang="es-ES" sz="2800" err="1"/>
              <a:t>with</a:t>
            </a:r>
            <a:r>
              <a:rPr lang="es-ES" sz="2800"/>
              <a:t> “</a:t>
            </a:r>
            <a:r>
              <a:rPr lang="es-ES" sz="2800" err="1"/>
              <a:t>Finish</a:t>
            </a:r>
            <a:r>
              <a:rPr lang="es-ES" sz="2800"/>
              <a:t>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5F1CFB-BDFF-DA44-B354-DB6A4911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5"/>
            <a:ext cx="7344816" cy="52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0772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4B5AF-AA34-FE43-8B38-445AD495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have</a:t>
            </a:r>
            <a:r>
              <a:rPr lang="es-ES" sz="2800"/>
              <a:t>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scenario</a:t>
            </a:r>
            <a:r>
              <a:rPr lang="es-ES" sz="2800"/>
              <a:t> </a:t>
            </a:r>
            <a:r>
              <a:rPr lang="es-ES" sz="2800" err="1"/>
              <a:t>again</a:t>
            </a:r>
            <a:r>
              <a:rPr lang="es-ES" sz="2800"/>
              <a:t> as </a:t>
            </a:r>
            <a:r>
              <a:rPr lang="es-ES" sz="2800" err="1"/>
              <a:t>we</a:t>
            </a:r>
            <a:r>
              <a:rPr lang="es-ES" sz="2800"/>
              <a:t> </a:t>
            </a:r>
            <a:r>
              <a:rPr lang="es-ES" sz="2800" err="1"/>
              <a:t>left</a:t>
            </a:r>
            <a:r>
              <a:rPr lang="es-ES" sz="2800"/>
              <a:t> </a:t>
            </a:r>
            <a:r>
              <a:rPr lang="es-ES" sz="2800" err="1"/>
              <a:t>it</a:t>
            </a:r>
            <a:r>
              <a:rPr lang="es-ES" sz="2800"/>
              <a:t> </a:t>
            </a:r>
            <a:r>
              <a:rPr lang="es-ES" sz="2800" err="1"/>
              <a:t>last</a:t>
            </a:r>
            <a:r>
              <a:rPr lang="es-ES" sz="2800"/>
              <a:t> time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CBEEEE-2DF9-3346-97DD-02A478B2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4157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7C1C3D-613F-D645-AA5A-BD1140D8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52736"/>
            <a:ext cx="6477514" cy="54006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… </a:t>
            </a:r>
            <a:r>
              <a:rPr lang="es-ES" sz="2800" err="1"/>
              <a:t>first</a:t>
            </a:r>
            <a:r>
              <a:rPr lang="es-ES" sz="2800"/>
              <a:t>, </a:t>
            </a:r>
            <a:r>
              <a:rPr lang="es-ES" sz="2800" err="1"/>
              <a:t>click</a:t>
            </a:r>
            <a:r>
              <a:rPr lang="es-ES" sz="2800"/>
              <a:t> “</a:t>
            </a:r>
            <a:r>
              <a:rPr lang="es-ES" sz="2800" err="1"/>
              <a:t>Existing</a:t>
            </a:r>
            <a:r>
              <a:rPr lang="es-ES" sz="2800"/>
              <a:t> </a:t>
            </a:r>
            <a:r>
              <a:rPr lang="es-ES" sz="2800" err="1"/>
              <a:t>projects</a:t>
            </a:r>
            <a:r>
              <a:rPr lang="es-ES" sz="2800"/>
              <a:t> </a:t>
            </a:r>
            <a:r>
              <a:rPr lang="es-ES" sz="2800" err="1"/>
              <a:t>into</a:t>
            </a:r>
            <a:r>
              <a:rPr lang="es-ES" sz="2800"/>
              <a:t> </a:t>
            </a:r>
            <a:r>
              <a:rPr lang="es-ES" sz="2800" err="1"/>
              <a:t>Workspace</a:t>
            </a:r>
            <a:r>
              <a:rPr lang="es-ES" sz="2800"/>
              <a:t>” ... </a:t>
            </a:r>
            <a:endParaRPr lang="en-US" sz="28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8C0E57-4960-4A4C-86A0-A2BC8F75F2F3}"/>
              </a:ext>
            </a:extLst>
          </p:cNvPr>
          <p:cNvSpPr/>
          <p:nvPr/>
        </p:nvSpPr>
        <p:spPr bwMode="auto">
          <a:xfrm>
            <a:off x="1835696" y="342900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00ABEB-7A62-8448-80C2-2B55206B0F6F}"/>
              </a:ext>
            </a:extLst>
          </p:cNvPr>
          <p:cNvSpPr/>
          <p:nvPr/>
        </p:nvSpPr>
        <p:spPr bwMode="auto">
          <a:xfrm>
            <a:off x="3563888" y="5949280"/>
            <a:ext cx="136815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882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C9939C-634B-9D4A-B255-CA24147CF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1700808"/>
            <a:ext cx="7662717" cy="47525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“</a:t>
            </a:r>
            <a:r>
              <a:rPr lang="es-ES" dirty="0" err="1"/>
              <a:t>Export</a:t>
            </a:r>
            <a:r>
              <a:rPr lang="es-ES" dirty="0"/>
              <a:t>”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another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 to </a:t>
            </a:r>
            <a:r>
              <a:rPr lang="es-ES" dirty="0" err="1"/>
              <a:t>take</a:t>
            </a:r>
            <a:r>
              <a:rPr lang="es-ES" dirty="0"/>
              <a:t> a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copy</a:t>
            </a:r>
            <a:r>
              <a:rPr lang="es-ES" dirty="0"/>
              <a:t> ...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45CF7D-6DAA-2247-8F54-7228C834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196975"/>
            <a:ext cx="8839200" cy="4967288"/>
          </a:xfrm>
        </p:spPr>
        <p:txBody>
          <a:bodyPr/>
          <a:lstStyle/>
          <a:p>
            <a:r>
              <a:rPr lang="es-ES" sz="2000" dirty="0" err="1"/>
              <a:t>Only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b="1" dirty="0"/>
              <a:t>active </a:t>
            </a:r>
            <a:r>
              <a:rPr lang="es-ES" sz="2000" b="1" dirty="0" err="1"/>
              <a:t>version</a:t>
            </a:r>
            <a:r>
              <a:rPr lang="es-ES" sz="2000" b="1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 (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versions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“</a:t>
            </a:r>
            <a:r>
              <a:rPr lang="es-ES" sz="2000" b="1" dirty="0"/>
              <a:t>.</a:t>
            </a:r>
            <a:r>
              <a:rPr lang="es-ES" sz="2000" b="1" dirty="0" err="1"/>
              <a:t>git</a:t>
            </a:r>
            <a:r>
              <a:rPr lang="es-ES" sz="2000" dirty="0"/>
              <a:t>”</a:t>
            </a:r>
            <a:r>
              <a:rPr lang="es-ES" sz="2000" b="1" dirty="0"/>
              <a:t> </a:t>
            </a:r>
            <a:r>
              <a:rPr lang="es-ES" sz="2000" dirty="0"/>
              <a:t>folder are </a:t>
            </a:r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)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187624" y="6074715"/>
            <a:ext cx="3096344" cy="3786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2340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30B0C34-206F-C44F-A069-05595A61B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6745683" cy="5449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choose</a:t>
            </a:r>
            <a:r>
              <a:rPr lang="es-ES" dirty="0"/>
              <a:t> “Archive File” and “</a:t>
            </a:r>
            <a:r>
              <a:rPr lang="es-ES" dirty="0" err="1"/>
              <a:t>Next</a:t>
            </a:r>
            <a:r>
              <a:rPr lang="es-ES" dirty="0"/>
              <a:t>”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763688" y="3068960"/>
            <a:ext cx="1152128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3955860" y="6165304"/>
            <a:ext cx="126421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0789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0D99C4-150E-7B42-8F83-62FF06DF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33107"/>
            <a:ext cx="7272808" cy="54191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we</a:t>
            </a:r>
            <a:r>
              <a:rPr lang="es-ES" dirty="0"/>
              <a:t> removed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bin</a:t>
            </a:r>
            <a:r>
              <a:rPr lang="es-ES" dirty="0"/>
              <a:t> folder ...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1043608" y="2564904"/>
            <a:ext cx="1080120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2219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2B094C8-B2E8-8C4D-8F1A-FF6DA6B21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33107"/>
            <a:ext cx="7272808" cy="54191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with</a:t>
            </a:r>
            <a:r>
              <a:rPr lang="es-ES" dirty="0"/>
              <a:t> “</a:t>
            </a:r>
            <a:r>
              <a:rPr lang="es-ES" dirty="0" err="1"/>
              <a:t>Browse</a:t>
            </a:r>
            <a:r>
              <a:rPr lang="es-ES" dirty="0"/>
              <a:t>”,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choose</a:t>
            </a:r>
            <a:r>
              <a:rPr lang="es-ES" dirty="0"/>
              <a:t> </a:t>
            </a:r>
            <a:r>
              <a:rPr lang="es-ES" dirty="0" err="1"/>
              <a:t>location</a:t>
            </a:r>
            <a:r>
              <a:rPr lang="es-ES" dirty="0"/>
              <a:t> and file </a:t>
            </a:r>
            <a:r>
              <a:rPr lang="es-ES" dirty="0" err="1"/>
              <a:t>name</a:t>
            </a:r>
            <a:r>
              <a:rPr lang="es-ES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020272" y="3645024"/>
            <a:ext cx="100811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0476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C08274E-B466-C74E-A405-0CA4FAAA2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33107"/>
            <a:ext cx="7272808" cy="54191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...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 up </a:t>
            </a:r>
            <a:r>
              <a:rPr lang="es-ES" dirty="0" err="1"/>
              <a:t>with</a:t>
            </a:r>
            <a:r>
              <a:rPr lang="es-ES" dirty="0"/>
              <a:t> “</a:t>
            </a:r>
            <a:r>
              <a:rPr lang="es-ES" dirty="0" err="1"/>
              <a:t>Finish</a:t>
            </a:r>
            <a:r>
              <a:rPr lang="es-ES" dirty="0"/>
              <a:t>”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092280" y="6165304"/>
            <a:ext cx="108012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711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7C2CBC-4D6E-F341-A14A-B46BC1F0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052736"/>
            <a:ext cx="8897587" cy="52565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… </a:t>
            </a:r>
            <a:r>
              <a:rPr lang="es-ES" sz="2800" err="1"/>
              <a:t>second</a:t>
            </a:r>
            <a:r>
              <a:rPr lang="es-ES" sz="2800"/>
              <a:t>, </a:t>
            </a:r>
            <a:r>
              <a:rPr lang="es-ES" sz="2800" err="1"/>
              <a:t>browse</a:t>
            </a:r>
            <a:r>
              <a:rPr lang="es-ES" sz="2800"/>
              <a:t> up to </a:t>
            </a:r>
            <a:r>
              <a:rPr lang="es-ES" sz="2800" err="1"/>
              <a:t>the</a:t>
            </a:r>
            <a:r>
              <a:rPr lang="es-ES" sz="2800"/>
              <a:t> </a:t>
            </a:r>
            <a:r>
              <a:rPr lang="es-ES" sz="2800" err="1"/>
              <a:t>zip</a:t>
            </a:r>
            <a:r>
              <a:rPr lang="es-ES" sz="2800"/>
              <a:t> file …</a:t>
            </a:r>
            <a:endParaRPr lang="en-US" sz="28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EADA903-697F-E24D-9A26-EADA1E22C36B}"/>
              </a:ext>
            </a:extLst>
          </p:cNvPr>
          <p:cNvSpPr/>
          <p:nvPr/>
        </p:nvSpPr>
        <p:spPr bwMode="auto">
          <a:xfrm>
            <a:off x="2267744" y="3284984"/>
            <a:ext cx="5184576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7792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80E94-940C-BA4E-9CA1-3101EB42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052736"/>
            <a:ext cx="8897587" cy="52565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/>
              <a:t>… and </a:t>
            </a:r>
            <a:r>
              <a:rPr lang="es-ES_tradnl" sz="2800" err="1"/>
              <a:t>third</a:t>
            </a:r>
            <a:r>
              <a:rPr lang="es-ES_tradnl" sz="2800"/>
              <a:t>, </a:t>
            </a:r>
            <a:r>
              <a:rPr lang="es-ES_tradnl" sz="2800" err="1"/>
              <a:t>click</a:t>
            </a:r>
            <a:r>
              <a:rPr lang="es-ES_tradnl" sz="2800"/>
              <a:t> “</a:t>
            </a:r>
            <a:r>
              <a:rPr lang="es-ES_tradnl" sz="2800" err="1"/>
              <a:t>Finish</a:t>
            </a:r>
            <a:r>
              <a:rPr lang="es-ES_tradnl" sz="2800"/>
              <a:t>”</a:t>
            </a:r>
            <a:endParaRPr lang="en-US" sz="28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C61A306-79F9-EB48-9558-44B3C3E49FFA}"/>
              </a:ext>
            </a:extLst>
          </p:cNvPr>
          <p:cNvSpPr/>
          <p:nvPr/>
        </p:nvSpPr>
        <p:spPr bwMode="auto">
          <a:xfrm>
            <a:off x="7524328" y="5733256"/>
            <a:ext cx="1296144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21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atrón PPT Informática con autores">
  <a:themeElements>
    <a:clrScheme name="miplantill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plantilla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iplantill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Patrón PPT Informática con autores</Template>
  <TotalTime>13342</TotalTime>
  <Words>779</Words>
  <Application>Microsoft Macintosh PowerPoint</Application>
  <PresentationFormat>Presentación en pantalla (4:3)</PresentationFormat>
  <Paragraphs>140</Paragraphs>
  <Slides>74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1" baseType="lpstr">
      <vt:lpstr>Arial</vt:lpstr>
      <vt:lpstr>Calibri</vt:lpstr>
      <vt:lpstr>Times New Roman</vt:lpstr>
      <vt:lpstr>Trebuchet MS</vt:lpstr>
      <vt:lpstr>Verdana</vt:lpstr>
      <vt:lpstr>Wingdings</vt:lpstr>
      <vt:lpstr>Patrón PPT Informática con autores</vt:lpstr>
      <vt:lpstr>Creating our Greenfoot  Project in Eclipse</vt:lpstr>
      <vt:lpstr>Greenfoot scenario template for Eclipse are on the WEB</vt:lpstr>
      <vt:lpstr>README explains how to import the template</vt:lpstr>
      <vt:lpstr>Let's choose the ZIP file ...</vt:lpstr>
      <vt:lpstr>... and download to local folder</vt:lpstr>
      <vt:lpstr>Now, we can import the zip from download folder …</vt:lpstr>
      <vt:lpstr>… first, click “Existing projects into Workspace” ... </vt:lpstr>
      <vt:lpstr>… second, browse up to the zip file …</vt:lpstr>
      <vt:lpstr>… and third, click “Finish”</vt:lpstr>
      <vt:lpstr>We already have the project in Eclipse</vt:lpstr>
      <vt:lpstr>Let´t change the name of the project</vt:lpstr>
      <vt:lpstr>Eclipse has an internal error</vt:lpstr>
      <vt:lpstr>Let´t go to execute …</vt:lpstr>
      <vt:lpstr>… selecting RunGreenfootFromEclipse …</vt:lpstr>
      <vt:lpstr>… let´t even go to execute with errors</vt:lpstr>
      <vt:lpstr>A world has not yet been defined</vt:lpstr>
      <vt:lpstr>We must create a world</vt:lpstr>
      <vt:lpstr>We assigne name to the new world</vt:lpstr>
      <vt:lpstr>We assigne image to the new world</vt:lpstr>
      <vt:lpstr>Each scenario begins with a world object</vt:lpstr>
      <vt:lpstr>We have our project ready to use</vt:lpstr>
      <vt:lpstr>We left Greenfoot IDE</vt:lpstr>
      <vt:lpstr>The F5 key updates the view in Eclipse</vt:lpstr>
      <vt:lpstr>The project already has a world</vt:lpstr>
      <vt:lpstr>We return to Greenfoot mode ...</vt:lpstr>
      <vt:lpstr>.. with RunGreenfootFromEclipse ...</vt:lpstr>
      <vt:lpstr>.. to add actors</vt:lpstr>
      <vt:lpstr>The new actor must have a name ...</vt:lpstr>
      <vt:lpstr>... and an image</vt:lpstr>
      <vt:lpstr>If we go back to Eclipse mode ...</vt:lpstr>
      <vt:lpstr>... with F5 we can see two new files</vt:lpstr>
      <vt:lpstr>Eclipse helps us to program ...</vt:lpstr>
      <vt:lpstr>... offering documentation ...</vt:lpstr>
      <vt:lpstr>… and proposing values</vt:lpstr>
      <vt:lpstr>What is programmed in Eclipse mode ...</vt:lpstr>
      <vt:lpstr>... when we move to Greenfoot mode ...</vt:lpstr>
      <vt:lpstr>... must be saved ...</vt:lpstr>
      <vt:lpstr>.. indicating the world to Greenfoot with a click ...</vt:lpstr>
      <vt:lpstr>... so that in Greenfoot mode ...</vt:lpstr>
      <vt:lpstr>... when we open the editor ...</vt:lpstr>
      <vt:lpstr>... the changes are seen</vt:lpstr>
      <vt:lpstr>If we create actors objects ...</vt:lpstr>
      <vt:lpstr>... to define an initial scenario ...</vt:lpstr>
      <vt:lpstr>... we can save the current world ...</vt:lpstr>
      <vt:lpstr>... and Greenfoot modifies the world's constructor</vt:lpstr>
      <vt:lpstr>When returning to Eclipse mode ...</vt:lpstr>
      <vt:lpstr>.. with F5 we see the changes in the world ...</vt:lpstr>
      <vt:lpstr>... and if we run in Eclipse mode ...</vt:lpstr>
      <vt:lpstr>... we see the initial world that was defined</vt:lpstr>
      <vt:lpstr>Before returning to edit we must finish !!!</vt:lpstr>
      <vt:lpstr>Eclipse can register the scenario changes with git ...</vt:lpstr>
      <vt:lpstr>... so we can register world and actor created </vt:lpstr>
      <vt:lpstr>Let´s create a remote repository to new-project-name ...</vt:lpstr>
      <vt:lpstr>... and copy the URL of remote scenario ...</vt:lpstr>
      <vt:lpstr>... ask Eclipse to push the local scenario into gitlab ...</vt:lpstr>
      <vt:lpstr>... paste URL of remote repository ...</vt:lpstr>
      <vt:lpstr>... click on "Push" to confirm that it is uploaded in gitlab ...</vt:lpstr>
      <vt:lpstr>... and finally, Eclipse confirms the push was done </vt:lpstr>
      <vt:lpstr>Remote repository now has an identical copy to the local</vt:lpstr>
      <vt:lpstr>As the scenario is in web, it can be took to another PC ...</vt:lpstr>
      <vt:lpstr>... first, let´s select “Projects from Git” ...</vt:lpstr>
      <vt:lpstr>... second, copy the repository URL ...</vt:lpstr>
      <vt:lpstr>... third, select “Clone URI” ... </vt:lpstr>
      <vt:lpstr>... fourth, paste the repository URL ... </vt:lpstr>
      <vt:lpstr>... fifth, click “Next” ...</vt:lpstr>
      <vt:lpstr>... sixth, browse to the Eclipse projects folder ... </vt:lpstr>
      <vt:lpstr>... seventh, select “Import existing Eclipse projects” ...</vt:lpstr>
      <vt:lpstr>... we end up with “Finish”</vt:lpstr>
      <vt:lpstr>We have the scenario again as we left it last time</vt:lpstr>
      <vt:lpstr>“Export” is another way to take a project copy ...</vt:lpstr>
      <vt:lpstr>... we choose “Archive File” and “Next” ...</vt:lpstr>
      <vt:lpstr>... we removed the bin folder ...</vt:lpstr>
      <vt:lpstr>... with “Browse”, we choose location and file name ...</vt:lpstr>
      <vt:lpstr>... we end up with “Finish”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Lenguaje Unificado de Modelado (UML)</dc:title>
  <dc:creator>fguerra</dc:creator>
  <cp:lastModifiedBy>Francisco Guerra Santana</cp:lastModifiedBy>
  <cp:revision>308</cp:revision>
  <cp:lastPrinted>2018-09-06T07:20:42Z</cp:lastPrinted>
  <dcterms:modified xsi:type="dcterms:W3CDTF">2018-09-06T10:04:56Z</dcterms:modified>
</cp:coreProperties>
</file>