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99" r:id="rId4"/>
    <p:sldId id="257" r:id="rId5"/>
    <p:sldId id="258" r:id="rId6"/>
    <p:sldId id="279" r:id="rId7"/>
    <p:sldId id="259" r:id="rId8"/>
    <p:sldId id="260" r:id="rId9"/>
    <p:sldId id="278" r:id="rId10"/>
    <p:sldId id="261" r:id="rId11"/>
    <p:sldId id="262" r:id="rId12"/>
    <p:sldId id="285" r:id="rId13"/>
    <p:sldId id="286" r:id="rId14"/>
    <p:sldId id="297" r:id="rId15"/>
    <p:sldId id="298" r:id="rId16"/>
    <p:sldId id="267" r:id="rId17"/>
    <p:sldId id="287" r:id="rId18"/>
    <p:sldId id="288" r:id="rId19"/>
    <p:sldId id="289" r:id="rId20"/>
    <p:sldId id="268" r:id="rId21"/>
    <p:sldId id="265" r:id="rId22"/>
    <p:sldId id="266" r:id="rId23"/>
    <p:sldId id="275" r:id="rId24"/>
    <p:sldId id="277" r:id="rId25"/>
    <p:sldId id="290" r:id="rId26"/>
    <p:sldId id="263" r:id="rId27"/>
    <p:sldId id="264" r:id="rId28"/>
    <p:sldId id="283" r:id="rId29"/>
    <p:sldId id="282" r:id="rId30"/>
    <p:sldId id="291" r:id="rId31"/>
    <p:sldId id="292" r:id="rId32"/>
    <p:sldId id="293" r:id="rId33"/>
    <p:sldId id="269" r:id="rId34"/>
    <p:sldId id="295" r:id="rId35"/>
    <p:sldId id="270" r:id="rId36"/>
    <p:sldId id="280" r:id="rId37"/>
    <p:sldId id="296" r:id="rId38"/>
    <p:sldId id="274"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4660"/>
  </p:normalViewPr>
  <p:slideViewPr>
    <p:cSldViewPr snapToGrid="0">
      <p:cViewPr>
        <p:scale>
          <a:sx n="112" d="100"/>
          <a:sy n="112" d="100"/>
        </p:scale>
        <p:origin x="440"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BF820-283A-5342-BF47-90D95DE3E272}"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24403E1D-E31A-084D-BBAB-1124D4F25DC3}">
      <dgm:prSet phldrT="[Text]"/>
      <dgm:spPr/>
      <dgm:t>
        <a:bodyPr/>
        <a:lstStyle/>
        <a:p>
          <a:r>
            <a:rPr lang="en-US" dirty="0"/>
            <a:t>Animal</a:t>
          </a:r>
        </a:p>
      </dgm:t>
    </dgm:pt>
    <dgm:pt modelId="{AD499E2E-4A40-C14E-8BAA-FE7329DA40A9}" type="parTrans" cxnId="{DDC2574E-92B9-EC45-B2B5-56399FDE5FE1}">
      <dgm:prSet/>
      <dgm:spPr/>
      <dgm:t>
        <a:bodyPr/>
        <a:lstStyle/>
        <a:p>
          <a:endParaRPr lang="en-US"/>
        </a:p>
      </dgm:t>
    </dgm:pt>
    <dgm:pt modelId="{347148DE-7B00-5744-82B6-29FF0D6D240D}" type="sibTrans" cxnId="{DDC2574E-92B9-EC45-B2B5-56399FDE5FE1}">
      <dgm:prSet/>
      <dgm:spPr/>
      <dgm:t>
        <a:bodyPr/>
        <a:lstStyle/>
        <a:p>
          <a:endParaRPr lang="en-US"/>
        </a:p>
      </dgm:t>
    </dgm:pt>
    <dgm:pt modelId="{18C08791-F50E-0E48-B71F-D9312AD7881A}">
      <dgm:prSet phldrT="[Text]"/>
      <dgm:spPr/>
      <dgm:t>
        <a:bodyPr/>
        <a:lstStyle/>
        <a:p>
          <a:r>
            <a:rPr lang="en-US" dirty="0"/>
            <a:t>Mammal</a:t>
          </a:r>
        </a:p>
      </dgm:t>
    </dgm:pt>
    <dgm:pt modelId="{51FD7A63-22AD-C64E-9890-B8B52F8FE2B2}" type="parTrans" cxnId="{B7148FC6-27F3-1440-9517-1DBF7758D611}">
      <dgm:prSet/>
      <dgm:spPr/>
      <dgm:t>
        <a:bodyPr/>
        <a:lstStyle/>
        <a:p>
          <a:endParaRPr lang="en-US"/>
        </a:p>
      </dgm:t>
    </dgm:pt>
    <dgm:pt modelId="{CC9F329C-0B8E-BF4A-A58A-5EE80366AAA2}" type="sibTrans" cxnId="{B7148FC6-27F3-1440-9517-1DBF7758D611}">
      <dgm:prSet/>
      <dgm:spPr/>
      <dgm:t>
        <a:bodyPr/>
        <a:lstStyle/>
        <a:p>
          <a:endParaRPr lang="en-US"/>
        </a:p>
      </dgm:t>
    </dgm:pt>
    <dgm:pt modelId="{8419441E-FFAD-E54E-8408-3750E09F32BD}">
      <dgm:prSet/>
      <dgm:spPr/>
      <dgm:t>
        <a:bodyPr/>
        <a:lstStyle/>
        <a:p>
          <a:r>
            <a:rPr lang="en-US" dirty="0"/>
            <a:t>Reptile</a:t>
          </a:r>
        </a:p>
      </dgm:t>
    </dgm:pt>
    <dgm:pt modelId="{02C574A6-09F4-AF40-B99B-674E465A0382}" type="parTrans" cxnId="{A3B753F3-60D2-AD4E-84C8-A996ED1902BE}">
      <dgm:prSet/>
      <dgm:spPr/>
      <dgm:t>
        <a:bodyPr/>
        <a:lstStyle/>
        <a:p>
          <a:endParaRPr lang="en-US"/>
        </a:p>
      </dgm:t>
    </dgm:pt>
    <dgm:pt modelId="{D12696C8-1B97-F34A-A803-D3B3F3BFB341}" type="sibTrans" cxnId="{A3B753F3-60D2-AD4E-84C8-A996ED1902BE}">
      <dgm:prSet/>
      <dgm:spPr/>
      <dgm:t>
        <a:bodyPr/>
        <a:lstStyle/>
        <a:p>
          <a:endParaRPr lang="en-US"/>
        </a:p>
      </dgm:t>
    </dgm:pt>
    <dgm:pt modelId="{5B883B16-D0FC-5A41-9685-48334C8C09FA}">
      <dgm:prSet/>
      <dgm:spPr/>
      <dgm:t>
        <a:bodyPr/>
        <a:lstStyle/>
        <a:p>
          <a:r>
            <a:rPr lang="en-US" dirty="0"/>
            <a:t>Dog</a:t>
          </a:r>
        </a:p>
      </dgm:t>
    </dgm:pt>
    <dgm:pt modelId="{A21FF6A3-273C-C54A-8C94-E2A9E59AE9B0}" type="parTrans" cxnId="{5F6240F7-218C-4D45-8DBB-4ADCBC462221}">
      <dgm:prSet/>
      <dgm:spPr/>
      <dgm:t>
        <a:bodyPr/>
        <a:lstStyle/>
        <a:p>
          <a:endParaRPr lang="en-US"/>
        </a:p>
      </dgm:t>
    </dgm:pt>
    <dgm:pt modelId="{52AA7C7E-30FC-4243-9928-CCD8B3B45522}" type="sibTrans" cxnId="{5F6240F7-218C-4D45-8DBB-4ADCBC462221}">
      <dgm:prSet/>
      <dgm:spPr/>
      <dgm:t>
        <a:bodyPr/>
        <a:lstStyle/>
        <a:p>
          <a:endParaRPr lang="en-US"/>
        </a:p>
      </dgm:t>
    </dgm:pt>
    <dgm:pt modelId="{80538FE6-8B8C-D848-9892-6BDBF9860702}">
      <dgm:prSet/>
      <dgm:spPr/>
      <dgm:t>
        <a:bodyPr/>
        <a:lstStyle/>
        <a:p>
          <a:r>
            <a:rPr lang="en-US" dirty="0"/>
            <a:t>Alligator</a:t>
          </a:r>
        </a:p>
      </dgm:t>
    </dgm:pt>
    <dgm:pt modelId="{8704E0A4-CA00-CE4E-9719-2BB6B096F3DA}" type="parTrans" cxnId="{6F4216AF-E35C-924E-8408-C873F86B2996}">
      <dgm:prSet/>
      <dgm:spPr/>
      <dgm:t>
        <a:bodyPr/>
        <a:lstStyle/>
        <a:p>
          <a:endParaRPr lang="en-US">
            <a:solidFill>
              <a:sysClr val="windowText" lastClr="000000">
                <a:alpha val="0"/>
              </a:sysClr>
            </a:solidFill>
          </a:endParaRPr>
        </a:p>
      </dgm:t>
    </dgm:pt>
    <dgm:pt modelId="{171B370C-822B-1C4C-9A47-EA38E08C201B}" type="sibTrans" cxnId="{6F4216AF-E35C-924E-8408-C873F86B2996}">
      <dgm:prSet/>
      <dgm:spPr/>
      <dgm:t>
        <a:bodyPr/>
        <a:lstStyle/>
        <a:p>
          <a:endParaRPr lang="en-US"/>
        </a:p>
      </dgm:t>
    </dgm:pt>
    <dgm:pt modelId="{E4A70CE4-3925-564C-9E15-8E7BCB198AAB}" type="pres">
      <dgm:prSet presAssocID="{38FBF820-283A-5342-BF47-90D95DE3E272}" presName="hierChild1" presStyleCnt="0">
        <dgm:presLayoutVars>
          <dgm:orgChart val="1"/>
          <dgm:chPref val="1"/>
          <dgm:dir/>
          <dgm:animOne val="branch"/>
          <dgm:animLvl val="lvl"/>
          <dgm:resizeHandles/>
        </dgm:presLayoutVars>
      </dgm:prSet>
      <dgm:spPr/>
    </dgm:pt>
    <dgm:pt modelId="{1D934176-8D5B-D145-BC7A-109AB2A4FB1F}" type="pres">
      <dgm:prSet presAssocID="{24403E1D-E31A-084D-BBAB-1124D4F25DC3}" presName="hierRoot1" presStyleCnt="0">
        <dgm:presLayoutVars>
          <dgm:hierBranch val="init"/>
        </dgm:presLayoutVars>
      </dgm:prSet>
      <dgm:spPr/>
    </dgm:pt>
    <dgm:pt modelId="{7431C2F6-620B-5E42-A3B5-76AF030A2814}" type="pres">
      <dgm:prSet presAssocID="{24403E1D-E31A-084D-BBAB-1124D4F25DC3}" presName="rootComposite1" presStyleCnt="0"/>
      <dgm:spPr/>
    </dgm:pt>
    <dgm:pt modelId="{9DE74522-4131-6B46-87CA-A050DF16571F}" type="pres">
      <dgm:prSet presAssocID="{24403E1D-E31A-084D-BBAB-1124D4F25DC3}" presName="rootText1" presStyleLbl="node0" presStyleIdx="0" presStyleCnt="1">
        <dgm:presLayoutVars>
          <dgm:chPref val="3"/>
        </dgm:presLayoutVars>
      </dgm:prSet>
      <dgm:spPr/>
    </dgm:pt>
    <dgm:pt modelId="{AAE86A55-4765-FB4D-A1DA-C6907F26D62E}" type="pres">
      <dgm:prSet presAssocID="{24403E1D-E31A-084D-BBAB-1124D4F25DC3}" presName="rootConnector1" presStyleLbl="node1" presStyleIdx="0" presStyleCnt="0"/>
      <dgm:spPr/>
    </dgm:pt>
    <dgm:pt modelId="{F6099F6B-EA5C-1D4A-80AD-4F4DAF713D95}" type="pres">
      <dgm:prSet presAssocID="{24403E1D-E31A-084D-BBAB-1124D4F25DC3}" presName="hierChild2" presStyleCnt="0"/>
      <dgm:spPr/>
    </dgm:pt>
    <dgm:pt modelId="{E0022ECB-2D75-A945-9FDC-7314D2ED8E12}" type="pres">
      <dgm:prSet presAssocID="{51FD7A63-22AD-C64E-9890-B8B52F8FE2B2}" presName="Name37" presStyleLbl="parChTrans1D2" presStyleIdx="0" presStyleCnt="2"/>
      <dgm:spPr/>
    </dgm:pt>
    <dgm:pt modelId="{52EB97B0-6015-5F4B-85A0-0E9CDA2B982A}" type="pres">
      <dgm:prSet presAssocID="{18C08791-F50E-0E48-B71F-D9312AD7881A}" presName="hierRoot2" presStyleCnt="0">
        <dgm:presLayoutVars>
          <dgm:hierBranch val="init"/>
        </dgm:presLayoutVars>
      </dgm:prSet>
      <dgm:spPr/>
    </dgm:pt>
    <dgm:pt modelId="{B665526E-6291-E742-BA4E-F5CEF82A5074}" type="pres">
      <dgm:prSet presAssocID="{18C08791-F50E-0E48-B71F-D9312AD7881A}" presName="rootComposite" presStyleCnt="0"/>
      <dgm:spPr/>
    </dgm:pt>
    <dgm:pt modelId="{00811E91-C25A-B241-A9DD-1E9BF9C4F491}" type="pres">
      <dgm:prSet presAssocID="{18C08791-F50E-0E48-B71F-D9312AD7881A}" presName="rootText" presStyleLbl="node2" presStyleIdx="0" presStyleCnt="2">
        <dgm:presLayoutVars>
          <dgm:chPref val="3"/>
        </dgm:presLayoutVars>
      </dgm:prSet>
      <dgm:spPr/>
    </dgm:pt>
    <dgm:pt modelId="{F96793D6-A1AE-BB4D-BCCF-6659EC55D6F4}" type="pres">
      <dgm:prSet presAssocID="{18C08791-F50E-0E48-B71F-D9312AD7881A}" presName="rootConnector" presStyleLbl="node2" presStyleIdx="0" presStyleCnt="2"/>
      <dgm:spPr/>
    </dgm:pt>
    <dgm:pt modelId="{E8771B95-A410-EF48-A042-60D5BFD5D86D}" type="pres">
      <dgm:prSet presAssocID="{18C08791-F50E-0E48-B71F-D9312AD7881A}" presName="hierChild4" presStyleCnt="0"/>
      <dgm:spPr/>
    </dgm:pt>
    <dgm:pt modelId="{12438AB0-EE3A-BE48-BC53-CAAA9B1F4F55}" type="pres">
      <dgm:prSet presAssocID="{A21FF6A3-273C-C54A-8C94-E2A9E59AE9B0}" presName="Name37" presStyleLbl="parChTrans1D3" presStyleIdx="0" presStyleCnt="2"/>
      <dgm:spPr/>
    </dgm:pt>
    <dgm:pt modelId="{A3A1649C-3F34-F74E-A780-8F27A547B275}" type="pres">
      <dgm:prSet presAssocID="{5B883B16-D0FC-5A41-9685-48334C8C09FA}" presName="hierRoot2" presStyleCnt="0">
        <dgm:presLayoutVars>
          <dgm:hierBranch val="init"/>
        </dgm:presLayoutVars>
      </dgm:prSet>
      <dgm:spPr/>
    </dgm:pt>
    <dgm:pt modelId="{14FE452B-F294-7740-9994-1CEF2A711B77}" type="pres">
      <dgm:prSet presAssocID="{5B883B16-D0FC-5A41-9685-48334C8C09FA}" presName="rootComposite" presStyleCnt="0"/>
      <dgm:spPr/>
    </dgm:pt>
    <dgm:pt modelId="{E5EC59E1-FA9C-4945-8671-37DA2A836470}" type="pres">
      <dgm:prSet presAssocID="{5B883B16-D0FC-5A41-9685-48334C8C09FA}" presName="rootText" presStyleLbl="node3" presStyleIdx="0" presStyleCnt="2" custLinFactNeighborX="-65235" custLinFactNeighborY="-1598">
        <dgm:presLayoutVars>
          <dgm:chPref val="3"/>
        </dgm:presLayoutVars>
      </dgm:prSet>
      <dgm:spPr/>
    </dgm:pt>
    <dgm:pt modelId="{9DEF4165-10C3-434F-B60F-9B46F5005723}" type="pres">
      <dgm:prSet presAssocID="{5B883B16-D0FC-5A41-9685-48334C8C09FA}" presName="rootConnector" presStyleLbl="node3" presStyleIdx="0" presStyleCnt="2"/>
      <dgm:spPr/>
    </dgm:pt>
    <dgm:pt modelId="{B2F67B8A-C9B3-F84C-8D11-5A3C57401C16}" type="pres">
      <dgm:prSet presAssocID="{5B883B16-D0FC-5A41-9685-48334C8C09FA}" presName="hierChild4" presStyleCnt="0"/>
      <dgm:spPr/>
    </dgm:pt>
    <dgm:pt modelId="{A5DCD6D2-137C-B147-B308-CB3E7C95F14E}" type="pres">
      <dgm:prSet presAssocID="{5B883B16-D0FC-5A41-9685-48334C8C09FA}" presName="hierChild5" presStyleCnt="0"/>
      <dgm:spPr/>
    </dgm:pt>
    <dgm:pt modelId="{4BD05486-FA74-AD4C-8C40-23D284BE1D31}" type="pres">
      <dgm:prSet presAssocID="{18C08791-F50E-0E48-B71F-D9312AD7881A}" presName="hierChild5" presStyleCnt="0"/>
      <dgm:spPr/>
    </dgm:pt>
    <dgm:pt modelId="{25D8FA4F-B129-F648-A3E0-51D659472B34}" type="pres">
      <dgm:prSet presAssocID="{02C574A6-09F4-AF40-B99B-674E465A0382}" presName="Name37" presStyleLbl="parChTrans1D2" presStyleIdx="1" presStyleCnt="2"/>
      <dgm:spPr/>
    </dgm:pt>
    <dgm:pt modelId="{F78829CE-3746-AF48-BBA7-9D124C5B04AE}" type="pres">
      <dgm:prSet presAssocID="{8419441E-FFAD-E54E-8408-3750E09F32BD}" presName="hierRoot2" presStyleCnt="0">
        <dgm:presLayoutVars>
          <dgm:hierBranch val="init"/>
        </dgm:presLayoutVars>
      </dgm:prSet>
      <dgm:spPr/>
    </dgm:pt>
    <dgm:pt modelId="{508BEBD8-D264-F243-B6DE-429E49F58981}" type="pres">
      <dgm:prSet presAssocID="{8419441E-FFAD-E54E-8408-3750E09F32BD}" presName="rootComposite" presStyleCnt="0"/>
      <dgm:spPr/>
    </dgm:pt>
    <dgm:pt modelId="{5212803B-FB3A-0942-8461-76A8A1FF2629}" type="pres">
      <dgm:prSet presAssocID="{8419441E-FFAD-E54E-8408-3750E09F32BD}" presName="rootText" presStyleLbl="node2" presStyleIdx="1" presStyleCnt="2">
        <dgm:presLayoutVars>
          <dgm:chPref val="3"/>
        </dgm:presLayoutVars>
      </dgm:prSet>
      <dgm:spPr/>
    </dgm:pt>
    <dgm:pt modelId="{C1D847F8-E11C-9441-BCCA-EE90A391FB9B}" type="pres">
      <dgm:prSet presAssocID="{8419441E-FFAD-E54E-8408-3750E09F32BD}" presName="rootConnector" presStyleLbl="node2" presStyleIdx="1" presStyleCnt="2"/>
      <dgm:spPr/>
    </dgm:pt>
    <dgm:pt modelId="{C15F3577-23AE-DE47-8C24-20E4F1D1373B}" type="pres">
      <dgm:prSet presAssocID="{8419441E-FFAD-E54E-8408-3750E09F32BD}" presName="hierChild4" presStyleCnt="0"/>
      <dgm:spPr/>
    </dgm:pt>
    <dgm:pt modelId="{F8AE547E-A782-9D4D-814C-50F912FD425D}" type="pres">
      <dgm:prSet presAssocID="{8704E0A4-CA00-CE4E-9719-2BB6B096F3DA}" presName="Name37" presStyleLbl="parChTrans1D3" presStyleIdx="1" presStyleCnt="2"/>
      <dgm:spPr/>
    </dgm:pt>
    <dgm:pt modelId="{29A97D45-0D91-9443-BA8A-22A60298A5E8}" type="pres">
      <dgm:prSet presAssocID="{80538FE6-8B8C-D848-9892-6BDBF9860702}" presName="hierRoot2" presStyleCnt="0">
        <dgm:presLayoutVars>
          <dgm:hierBranch val="init"/>
        </dgm:presLayoutVars>
      </dgm:prSet>
      <dgm:spPr/>
    </dgm:pt>
    <dgm:pt modelId="{70C694AE-8439-124C-AA4F-3EA902543223}" type="pres">
      <dgm:prSet presAssocID="{80538FE6-8B8C-D848-9892-6BDBF9860702}" presName="rootComposite" presStyleCnt="0"/>
      <dgm:spPr/>
    </dgm:pt>
    <dgm:pt modelId="{EA57E077-A1B7-8446-A192-FAC995416E90}" type="pres">
      <dgm:prSet presAssocID="{80538FE6-8B8C-D848-9892-6BDBF9860702}" presName="rootText" presStyleLbl="node3" presStyleIdx="1" presStyleCnt="2">
        <dgm:presLayoutVars>
          <dgm:chPref val="3"/>
        </dgm:presLayoutVars>
      </dgm:prSet>
      <dgm:spPr/>
    </dgm:pt>
    <dgm:pt modelId="{45230A82-81D9-9B42-8B97-C24D10B8EAE9}" type="pres">
      <dgm:prSet presAssocID="{80538FE6-8B8C-D848-9892-6BDBF9860702}" presName="rootConnector" presStyleLbl="node3" presStyleIdx="1" presStyleCnt="2"/>
      <dgm:spPr/>
    </dgm:pt>
    <dgm:pt modelId="{07E575EB-484F-DB4D-AF0F-76FCC8B1C4A6}" type="pres">
      <dgm:prSet presAssocID="{80538FE6-8B8C-D848-9892-6BDBF9860702}" presName="hierChild4" presStyleCnt="0"/>
      <dgm:spPr/>
    </dgm:pt>
    <dgm:pt modelId="{298CFC42-A262-EC4C-80F4-0888DE500A74}" type="pres">
      <dgm:prSet presAssocID="{80538FE6-8B8C-D848-9892-6BDBF9860702}" presName="hierChild5" presStyleCnt="0"/>
      <dgm:spPr/>
    </dgm:pt>
    <dgm:pt modelId="{F54C99A3-A230-AE49-A992-170214117625}" type="pres">
      <dgm:prSet presAssocID="{8419441E-FFAD-E54E-8408-3750E09F32BD}" presName="hierChild5" presStyleCnt="0"/>
      <dgm:spPr/>
    </dgm:pt>
    <dgm:pt modelId="{B5296483-F1A6-5149-8B17-D5B89972BE62}" type="pres">
      <dgm:prSet presAssocID="{24403E1D-E31A-084D-BBAB-1124D4F25DC3}" presName="hierChild3" presStyleCnt="0"/>
      <dgm:spPr/>
    </dgm:pt>
  </dgm:ptLst>
  <dgm:cxnLst>
    <dgm:cxn modelId="{C97A2801-9125-F249-B547-36D1564AAE10}" type="presOf" srcId="{80538FE6-8B8C-D848-9892-6BDBF9860702}" destId="{EA57E077-A1B7-8446-A192-FAC995416E90}" srcOrd="0" destOrd="0" presId="urn:microsoft.com/office/officeart/2005/8/layout/orgChart1"/>
    <dgm:cxn modelId="{A0DD7124-B139-9D41-9ECF-3E16CD315398}" type="presOf" srcId="{8419441E-FFAD-E54E-8408-3750E09F32BD}" destId="{5212803B-FB3A-0942-8461-76A8A1FF2629}" srcOrd="0" destOrd="0" presId="urn:microsoft.com/office/officeart/2005/8/layout/orgChart1"/>
    <dgm:cxn modelId="{0FDB8D32-D1E3-A142-9C48-62337B386893}" type="presOf" srcId="{18C08791-F50E-0E48-B71F-D9312AD7881A}" destId="{00811E91-C25A-B241-A9DD-1E9BF9C4F491}" srcOrd="0" destOrd="0" presId="urn:microsoft.com/office/officeart/2005/8/layout/orgChart1"/>
    <dgm:cxn modelId="{7CF04F35-6D6E-EC4F-8F2B-0B81299E6372}" type="presOf" srcId="{5B883B16-D0FC-5A41-9685-48334C8C09FA}" destId="{9DEF4165-10C3-434F-B60F-9B46F5005723}" srcOrd="1" destOrd="0" presId="urn:microsoft.com/office/officeart/2005/8/layout/orgChart1"/>
    <dgm:cxn modelId="{B719D046-4E2C-DC48-9573-2137F31C82C0}" type="presOf" srcId="{51FD7A63-22AD-C64E-9890-B8B52F8FE2B2}" destId="{E0022ECB-2D75-A945-9FDC-7314D2ED8E12}" srcOrd="0" destOrd="0" presId="urn:microsoft.com/office/officeart/2005/8/layout/orgChart1"/>
    <dgm:cxn modelId="{DDC2574E-92B9-EC45-B2B5-56399FDE5FE1}" srcId="{38FBF820-283A-5342-BF47-90D95DE3E272}" destId="{24403E1D-E31A-084D-BBAB-1124D4F25DC3}" srcOrd="0" destOrd="0" parTransId="{AD499E2E-4A40-C14E-8BAA-FE7329DA40A9}" sibTransId="{347148DE-7B00-5744-82B6-29FF0D6D240D}"/>
    <dgm:cxn modelId="{8AAF895A-A5FF-2E4D-BAF8-04F99433AF7E}" type="presOf" srcId="{8704E0A4-CA00-CE4E-9719-2BB6B096F3DA}" destId="{F8AE547E-A782-9D4D-814C-50F912FD425D}" srcOrd="0" destOrd="0" presId="urn:microsoft.com/office/officeart/2005/8/layout/orgChart1"/>
    <dgm:cxn modelId="{1835F66C-4173-574A-9923-7744E26A8A74}" type="presOf" srcId="{02C574A6-09F4-AF40-B99B-674E465A0382}" destId="{25D8FA4F-B129-F648-A3E0-51D659472B34}" srcOrd="0" destOrd="0" presId="urn:microsoft.com/office/officeart/2005/8/layout/orgChart1"/>
    <dgm:cxn modelId="{EFC88E8B-1A07-6747-B85E-26E296C0A002}" type="presOf" srcId="{A21FF6A3-273C-C54A-8C94-E2A9E59AE9B0}" destId="{12438AB0-EE3A-BE48-BC53-CAAA9B1F4F55}" srcOrd="0" destOrd="0" presId="urn:microsoft.com/office/officeart/2005/8/layout/orgChart1"/>
    <dgm:cxn modelId="{3A62FA9D-348D-794D-AD8D-EA8D69879993}" type="presOf" srcId="{38FBF820-283A-5342-BF47-90D95DE3E272}" destId="{E4A70CE4-3925-564C-9E15-8E7BCB198AAB}" srcOrd="0" destOrd="0" presId="urn:microsoft.com/office/officeart/2005/8/layout/orgChart1"/>
    <dgm:cxn modelId="{390133A3-29F0-4842-9DDB-2E8E748F4481}" type="presOf" srcId="{24403E1D-E31A-084D-BBAB-1124D4F25DC3}" destId="{9DE74522-4131-6B46-87CA-A050DF16571F}" srcOrd="0" destOrd="0" presId="urn:microsoft.com/office/officeart/2005/8/layout/orgChart1"/>
    <dgm:cxn modelId="{6F4216AF-E35C-924E-8408-C873F86B2996}" srcId="{8419441E-FFAD-E54E-8408-3750E09F32BD}" destId="{80538FE6-8B8C-D848-9892-6BDBF9860702}" srcOrd="0" destOrd="0" parTransId="{8704E0A4-CA00-CE4E-9719-2BB6B096F3DA}" sibTransId="{171B370C-822B-1C4C-9A47-EA38E08C201B}"/>
    <dgm:cxn modelId="{E41F64B4-83B7-8744-B611-08A5736008F9}" type="presOf" srcId="{8419441E-FFAD-E54E-8408-3750E09F32BD}" destId="{C1D847F8-E11C-9441-BCCA-EE90A391FB9B}" srcOrd="1" destOrd="0" presId="urn:microsoft.com/office/officeart/2005/8/layout/orgChart1"/>
    <dgm:cxn modelId="{B7148FC6-27F3-1440-9517-1DBF7758D611}" srcId="{24403E1D-E31A-084D-BBAB-1124D4F25DC3}" destId="{18C08791-F50E-0E48-B71F-D9312AD7881A}" srcOrd="0" destOrd="0" parTransId="{51FD7A63-22AD-C64E-9890-B8B52F8FE2B2}" sibTransId="{CC9F329C-0B8E-BF4A-A58A-5EE80366AAA2}"/>
    <dgm:cxn modelId="{A5879DD4-F841-CE44-9F66-7C7DB3850DEF}" type="presOf" srcId="{18C08791-F50E-0E48-B71F-D9312AD7881A}" destId="{F96793D6-A1AE-BB4D-BCCF-6659EC55D6F4}" srcOrd="1" destOrd="0" presId="urn:microsoft.com/office/officeart/2005/8/layout/orgChart1"/>
    <dgm:cxn modelId="{267899E1-E665-D441-A9B1-4930C25A7192}" type="presOf" srcId="{80538FE6-8B8C-D848-9892-6BDBF9860702}" destId="{45230A82-81D9-9B42-8B97-C24D10B8EAE9}" srcOrd="1" destOrd="0" presId="urn:microsoft.com/office/officeart/2005/8/layout/orgChart1"/>
    <dgm:cxn modelId="{BEA98AE9-2809-3A45-A281-A137511FE568}" type="presOf" srcId="{24403E1D-E31A-084D-BBAB-1124D4F25DC3}" destId="{AAE86A55-4765-FB4D-A1DA-C6907F26D62E}" srcOrd="1" destOrd="0" presId="urn:microsoft.com/office/officeart/2005/8/layout/orgChart1"/>
    <dgm:cxn modelId="{A3B753F3-60D2-AD4E-84C8-A996ED1902BE}" srcId="{24403E1D-E31A-084D-BBAB-1124D4F25DC3}" destId="{8419441E-FFAD-E54E-8408-3750E09F32BD}" srcOrd="1" destOrd="0" parTransId="{02C574A6-09F4-AF40-B99B-674E465A0382}" sibTransId="{D12696C8-1B97-F34A-A803-D3B3F3BFB341}"/>
    <dgm:cxn modelId="{262F9DF4-BAD9-A249-9509-C0BECB59FE85}" type="presOf" srcId="{5B883B16-D0FC-5A41-9685-48334C8C09FA}" destId="{E5EC59E1-FA9C-4945-8671-37DA2A836470}" srcOrd="0" destOrd="0" presId="urn:microsoft.com/office/officeart/2005/8/layout/orgChart1"/>
    <dgm:cxn modelId="{5F6240F7-218C-4D45-8DBB-4ADCBC462221}" srcId="{18C08791-F50E-0E48-B71F-D9312AD7881A}" destId="{5B883B16-D0FC-5A41-9685-48334C8C09FA}" srcOrd="0" destOrd="0" parTransId="{A21FF6A3-273C-C54A-8C94-E2A9E59AE9B0}" sibTransId="{52AA7C7E-30FC-4243-9928-CCD8B3B45522}"/>
    <dgm:cxn modelId="{379953C9-08C8-FE45-989F-E83BA0B8D12E}" type="presParOf" srcId="{E4A70CE4-3925-564C-9E15-8E7BCB198AAB}" destId="{1D934176-8D5B-D145-BC7A-109AB2A4FB1F}" srcOrd="0" destOrd="0" presId="urn:microsoft.com/office/officeart/2005/8/layout/orgChart1"/>
    <dgm:cxn modelId="{F3E01FEF-6E26-FC4F-A268-4E1418117B72}" type="presParOf" srcId="{1D934176-8D5B-D145-BC7A-109AB2A4FB1F}" destId="{7431C2F6-620B-5E42-A3B5-76AF030A2814}" srcOrd="0" destOrd="0" presId="urn:microsoft.com/office/officeart/2005/8/layout/orgChart1"/>
    <dgm:cxn modelId="{CFDC4264-DEE9-E842-823B-699B3B59505D}" type="presParOf" srcId="{7431C2F6-620B-5E42-A3B5-76AF030A2814}" destId="{9DE74522-4131-6B46-87CA-A050DF16571F}" srcOrd="0" destOrd="0" presId="urn:microsoft.com/office/officeart/2005/8/layout/orgChart1"/>
    <dgm:cxn modelId="{C01F6BD5-897A-4140-972F-36FED1380C9C}" type="presParOf" srcId="{7431C2F6-620B-5E42-A3B5-76AF030A2814}" destId="{AAE86A55-4765-FB4D-A1DA-C6907F26D62E}" srcOrd="1" destOrd="0" presId="urn:microsoft.com/office/officeart/2005/8/layout/orgChart1"/>
    <dgm:cxn modelId="{71FCFEDD-9624-0247-A678-9DB938B8800C}" type="presParOf" srcId="{1D934176-8D5B-D145-BC7A-109AB2A4FB1F}" destId="{F6099F6B-EA5C-1D4A-80AD-4F4DAF713D95}" srcOrd="1" destOrd="0" presId="urn:microsoft.com/office/officeart/2005/8/layout/orgChart1"/>
    <dgm:cxn modelId="{6D232D48-5B26-5841-9988-74272EB63066}" type="presParOf" srcId="{F6099F6B-EA5C-1D4A-80AD-4F4DAF713D95}" destId="{E0022ECB-2D75-A945-9FDC-7314D2ED8E12}" srcOrd="0" destOrd="0" presId="urn:microsoft.com/office/officeart/2005/8/layout/orgChart1"/>
    <dgm:cxn modelId="{E2EE2662-F313-7E43-B21D-5E623AA91EF9}" type="presParOf" srcId="{F6099F6B-EA5C-1D4A-80AD-4F4DAF713D95}" destId="{52EB97B0-6015-5F4B-85A0-0E9CDA2B982A}" srcOrd="1" destOrd="0" presId="urn:microsoft.com/office/officeart/2005/8/layout/orgChart1"/>
    <dgm:cxn modelId="{5F277A0C-4F36-0B4C-9901-633F785FD963}" type="presParOf" srcId="{52EB97B0-6015-5F4B-85A0-0E9CDA2B982A}" destId="{B665526E-6291-E742-BA4E-F5CEF82A5074}" srcOrd="0" destOrd="0" presId="urn:microsoft.com/office/officeart/2005/8/layout/orgChart1"/>
    <dgm:cxn modelId="{2829B127-CD51-C24E-AA66-A9FD28E1FF68}" type="presParOf" srcId="{B665526E-6291-E742-BA4E-F5CEF82A5074}" destId="{00811E91-C25A-B241-A9DD-1E9BF9C4F491}" srcOrd="0" destOrd="0" presId="urn:microsoft.com/office/officeart/2005/8/layout/orgChart1"/>
    <dgm:cxn modelId="{DB5F9EC7-C6B9-3241-9D65-0DCC4EF868D7}" type="presParOf" srcId="{B665526E-6291-E742-BA4E-F5CEF82A5074}" destId="{F96793D6-A1AE-BB4D-BCCF-6659EC55D6F4}" srcOrd="1" destOrd="0" presId="urn:microsoft.com/office/officeart/2005/8/layout/orgChart1"/>
    <dgm:cxn modelId="{0FBCA89E-5496-8945-89FE-1815FCBDEC96}" type="presParOf" srcId="{52EB97B0-6015-5F4B-85A0-0E9CDA2B982A}" destId="{E8771B95-A410-EF48-A042-60D5BFD5D86D}" srcOrd="1" destOrd="0" presId="urn:microsoft.com/office/officeart/2005/8/layout/orgChart1"/>
    <dgm:cxn modelId="{6BE21D92-9890-7E4E-B94A-841143743EA6}" type="presParOf" srcId="{E8771B95-A410-EF48-A042-60D5BFD5D86D}" destId="{12438AB0-EE3A-BE48-BC53-CAAA9B1F4F55}" srcOrd="0" destOrd="0" presId="urn:microsoft.com/office/officeart/2005/8/layout/orgChart1"/>
    <dgm:cxn modelId="{8AB0C114-088F-E745-8A76-32A8E77FE289}" type="presParOf" srcId="{E8771B95-A410-EF48-A042-60D5BFD5D86D}" destId="{A3A1649C-3F34-F74E-A780-8F27A547B275}" srcOrd="1" destOrd="0" presId="urn:microsoft.com/office/officeart/2005/8/layout/orgChart1"/>
    <dgm:cxn modelId="{3BD7C9B6-B192-554D-8DB4-5B8EE514A212}" type="presParOf" srcId="{A3A1649C-3F34-F74E-A780-8F27A547B275}" destId="{14FE452B-F294-7740-9994-1CEF2A711B77}" srcOrd="0" destOrd="0" presId="urn:microsoft.com/office/officeart/2005/8/layout/orgChart1"/>
    <dgm:cxn modelId="{C1B3114A-EA4E-5C48-8550-E5C6856460A5}" type="presParOf" srcId="{14FE452B-F294-7740-9994-1CEF2A711B77}" destId="{E5EC59E1-FA9C-4945-8671-37DA2A836470}" srcOrd="0" destOrd="0" presId="urn:microsoft.com/office/officeart/2005/8/layout/orgChart1"/>
    <dgm:cxn modelId="{15B3ABFB-F165-484B-BDCE-E25CE3418194}" type="presParOf" srcId="{14FE452B-F294-7740-9994-1CEF2A711B77}" destId="{9DEF4165-10C3-434F-B60F-9B46F5005723}" srcOrd="1" destOrd="0" presId="urn:microsoft.com/office/officeart/2005/8/layout/orgChart1"/>
    <dgm:cxn modelId="{062E5334-81CA-2C4D-8529-35826083ABEF}" type="presParOf" srcId="{A3A1649C-3F34-F74E-A780-8F27A547B275}" destId="{B2F67B8A-C9B3-F84C-8D11-5A3C57401C16}" srcOrd="1" destOrd="0" presId="urn:microsoft.com/office/officeart/2005/8/layout/orgChart1"/>
    <dgm:cxn modelId="{7A411751-E711-D340-9420-9E786D542FED}" type="presParOf" srcId="{A3A1649C-3F34-F74E-A780-8F27A547B275}" destId="{A5DCD6D2-137C-B147-B308-CB3E7C95F14E}" srcOrd="2" destOrd="0" presId="urn:microsoft.com/office/officeart/2005/8/layout/orgChart1"/>
    <dgm:cxn modelId="{ED29BD03-9FD4-3D43-960C-9A845B46E7B4}" type="presParOf" srcId="{52EB97B0-6015-5F4B-85A0-0E9CDA2B982A}" destId="{4BD05486-FA74-AD4C-8C40-23D284BE1D31}" srcOrd="2" destOrd="0" presId="urn:microsoft.com/office/officeart/2005/8/layout/orgChart1"/>
    <dgm:cxn modelId="{5E18673A-F60F-FF40-A0BB-F7385E840B15}" type="presParOf" srcId="{F6099F6B-EA5C-1D4A-80AD-4F4DAF713D95}" destId="{25D8FA4F-B129-F648-A3E0-51D659472B34}" srcOrd="2" destOrd="0" presId="urn:microsoft.com/office/officeart/2005/8/layout/orgChart1"/>
    <dgm:cxn modelId="{3936B3B6-F2F7-E945-875A-2F26C55D7D21}" type="presParOf" srcId="{F6099F6B-EA5C-1D4A-80AD-4F4DAF713D95}" destId="{F78829CE-3746-AF48-BBA7-9D124C5B04AE}" srcOrd="3" destOrd="0" presId="urn:microsoft.com/office/officeart/2005/8/layout/orgChart1"/>
    <dgm:cxn modelId="{D71D4AD4-3E17-B94A-B1B5-CF15CFE7414A}" type="presParOf" srcId="{F78829CE-3746-AF48-BBA7-9D124C5B04AE}" destId="{508BEBD8-D264-F243-B6DE-429E49F58981}" srcOrd="0" destOrd="0" presId="urn:microsoft.com/office/officeart/2005/8/layout/orgChart1"/>
    <dgm:cxn modelId="{6F7AA472-0F65-724C-8EB6-0A58D2D6C767}" type="presParOf" srcId="{508BEBD8-D264-F243-B6DE-429E49F58981}" destId="{5212803B-FB3A-0942-8461-76A8A1FF2629}" srcOrd="0" destOrd="0" presId="urn:microsoft.com/office/officeart/2005/8/layout/orgChart1"/>
    <dgm:cxn modelId="{106D01AE-72AB-6840-91A0-2BFEF354D6A6}" type="presParOf" srcId="{508BEBD8-D264-F243-B6DE-429E49F58981}" destId="{C1D847F8-E11C-9441-BCCA-EE90A391FB9B}" srcOrd="1" destOrd="0" presId="urn:microsoft.com/office/officeart/2005/8/layout/orgChart1"/>
    <dgm:cxn modelId="{B3EEFA0F-8A78-004C-A4A2-4E3CFBE7F9C5}" type="presParOf" srcId="{F78829CE-3746-AF48-BBA7-9D124C5B04AE}" destId="{C15F3577-23AE-DE47-8C24-20E4F1D1373B}" srcOrd="1" destOrd="0" presId="urn:microsoft.com/office/officeart/2005/8/layout/orgChart1"/>
    <dgm:cxn modelId="{6332EBB1-A383-234D-891E-DD96960A3B12}" type="presParOf" srcId="{C15F3577-23AE-DE47-8C24-20E4F1D1373B}" destId="{F8AE547E-A782-9D4D-814C-50F912FD425D}" srcOrd="0" destOrd="0" presId="urn:microsoft.com/office/officeart/2005/8/layout/orgChart1"/>
    <dgm:cxn modelId="{6C94B45C-6E51-C34E-8B79-48C52549AACA}" type="presParOf" srcId="{C15F3577-23AE-DE47-8C24-20E4F1D1373B}" destId="{29A97D45-0D91-9443-BA8A-22A60298A5E8}" srcOrd="1" destOrd="0" presId="urn:microsoft.com/office/officeart/2005/8/layout/orgChart1"/>
    <dgm:cxn modelId="{9324A6DD-677E-6B46-B165-A9174B60251B}" type="presParOf" srcId="{29A97D45-0D91-9443-BA8A-22A60298A5E8}" destId="{70C694AE-8439-124C-AA4F-3EA902543223}" srcOrd="0" destOrd="0" presId="urn:microsoft.com/office/officeart/2005/8/layout/orgChart1"/>
    <dgm:cxn modelId="{7D8A2DE7-D292-7E4A-8D3B-9130CEB0734A}" type="presParOf" srcId="{70C694AE-8439-124C-AA4F-3EA902543223}" destId="{EA57E077-A1B7-8446-A192-FAC995416E90}" srcOrd="0" destOrd="0" presId="urn:microsoft.com/office/officeart/2005/8/layout/orgChart1"/>
    <dgm:cxn modelId="{B1FC3E59-E3D7-D142-8524-7E51FA8B5C16}" type="presParOf" srcId="{70C694AE-8439-124C-AA4F-3EA902543223}" destId="{45230A82-81D9-9B42-8B97-C24D10B8EAE9}" srcOrd="1" destOrd="0" presId="urn:microsoft.com/office/officeart/2005/8/layout/orgChart1"/>
    <dgm:cxn modelId="{5CA17B72-E334-2143-A897-2254E3DF5639}" type="presParOf" srcId="{29A97D45-0D91-9443-BA8A-22A60298A5E8}" destId="{07E575EB-484F-DB4D-AF0F-76FCC8B1C4A6}" srcOrd="1" destOrd="0" presId="urn:microsoft.com/office/officeart/2005/8/layout/orgChart1"/>
    <dgm:cxn modelId="{FAEB26C6-916B-F44A-AEE3-96BBB991D533}" type="presParOf" srcId="{29A97D45-0D91-9443-BA8A-22A60298A5E8}" destId="{298CFC42-A262-EC4C-80F4-0888DE500A74}" srcOrd="2" destOrd="0" presId="urn:microsoft.com/office/officeart/2005/8/layout/orgChart1"/>
    <dgm:cxn modelId="{C90A7D53-656E-7D47-9F50-4A2601C33DE5}" type="presParOf" srcId="{F78829CE-3746-AF48-BBA7-9D124C5B04AE}" destId="{F54C99A3-A230-AE49-A992-170214117625}" srcOrd="2" destOrd="0" presId="urn:microsoft.com/office/officeart/2005/8/layout/orgChart1"/>
    <dgm:cxn modelId="{609A2B86-FEE2-C74A-9710-2622E51E511E}" type="presParOf" srcId="{1D934176-8D5B-D145-BC7A-109AB2A4FB1F}" destId="{B5296483-F1A6-5149-8B17-D5B89972BE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E547E-A782-9D4D-814C-50F912FD425D}">
      <dsp:nvSpPr>
        <dsp:cNvPr id="0" name=""/>
        <dsp:cNvSpPr/>
      </dsp:nvSpPr>
      <dsp:spPr>
        <a:xfrm>
          <a:off x="2247945" y="1355470"/>
          <a:ext cx="167963" cy="515088"/>
        </a:xfrm>
        <a:custGeom>
          <a:avLst/>
          <a:gdLst/>
          <a:ahLst/>
          <a:cxnLst/>
          <a:rect l="0" t="0" r="0" b="0"/>
          <a:pathLst>
            <a:path>
              <a:moveTo>
                <a:pt x="0" y="0"/>
              </a:moveTo>
              <a:lnTo>
                <a:pt x="0" y="515088"/>
              </a:lnTo>
              <a:lnTo>
                <a:pt x="167963" y="515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D8FA4F-B129-F648-A3E0-51D659472B34}">
      <dsp:nvSpPr>
        <dsp:cNvPr id="0" name=""/>
        <dsp:cNvSpPr/>
      </dsp:nvSpPr>
      <dsp:spPr>
        <a:xfrm>
          <a:off x="2018395" y="560443"/>
          <a:ext cx="677453" cy="235149"/>
        </a:xfrm>
        <a:custGeom>
          <a:avLst/>
          <a:gdLst/>
          <a:ahLst/>
          <a:cxnLst/>
          <a:rect l="0" t="0" r="0" b="0"/>
          <a:pathLst>
            <a:path>
              <a:moveTo>
                <a:pt x="0" y="0"/>
              </a:moveTo>
              <a:lnTo>
                <a:pt x="0" y="117574"/>
              </a:lnTo>
              <a:lnTo>
                <a:pt x="677453" y="117574"/>
              </a:lnTo>
              <a:lnTo>
                <a:pt x="677453" y="235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438AB0-EE3A-BE48-BC53-CAAA9B1F4F55}">
      <dsp:nvSpPr>
        <dsp:cNvPr id="0" name=""/>
        <dsp:cNvSpPr/>
      </dsp:nvSpPr>
      <dsp:spPr>
        <a:xfrm>
          <a:off x="893039" y="1355470"/>
          <a:ext cx="557247" cy="506141"/>
        </a:xfrm>
        <a:custGeom>
          <a:avLst/>
          <a:gdLst/>
          <a:ahLst/>
          <a:cxnLst/>
          <a:rect l="0" t="0" r="0" b="0"/>
          <a:pathLst>
            <a:path>
              <a:moveTo>
                <a:pt x="0" y="0"/>
              </a:moveTo>
              <a:lnTo>
                <a:pt x="557247" y="506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022ECB-2D75-A945-9FDC-7314D2ED8E12}">
      <dsp:nvSpPr>
        <dsp:cNvPr id="0" name=""/>
        <dsp:cNvSpPr/>
      </dsp:nvSpPr>
      <dsp:spPr>
        <a:xfrm>
          <a:off x="1340942" y="560443"/>
          <a:ext cx="677453" cy="235149"/>
        </a:xfrm>
        <a:custGeom>
          <a:avLst/>
          <a:gdLst/>
          <a:ahLst/>
          <a:cxnLst/>
          <a:rect l="0" t="0" r="0" b="0"/>
          <a:pathLst>
            <a:path>
              <a:moveTo>
                <a:pt x="677453" y="0"/>
              </a:moveTo>
              <a:lnTo>
                <a:pt x="677453" y="117574"/>
              </a:lnTo>
              <a:lnTo>
                <a:pt x="0" y="117574"/>
              </a:lnTo>
              <a:lnTo>
                <a:pt x="0" y="235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E74522-4131-6B46-87CA-A050DF16571F}">
      <dsp:nvSpPr>
        <dsp:cNvPr id="0" name=""/>
        <dsp:cNvSpPr/>
      </dsp:nvSpPr>
      <dsp:spPr>
        <a:xfrm>
          <a:off x="1458516" y="564"/>
          <a:ext cx="1119757" cy="559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Animal</a:t>
          </a:r>
        </a:p>
      </dsp:txBody>
      <dsp:txXfrm>
        <a:off x="1458516" y="564"/>
        <a:ext cx="1119757" cy="559878"/>
      </dsp:txXfrm>
    </dsp:sp>
    <dsp:sp modelId="{00811E91-C25A-B241-A9DD-1E9BF9C4F491}">
      <dsp:nvSpPr>
        <dsp:cNvPr id="0" name=""/>
        <dsp:cNvSpPr/>
      </dsp:nvSpPr>
      <dsp:spPr>
        <a:xfrm>
          <a:off x="781063" y="795592"/>
          <a:ext cx="1119757" cy="559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Mammal</a:t>
          </a:r>
        </a:p>
      </dsp:txBody>
      <dsp:txXfrm>
        <a:off x="781063" y="795592"/>
        <a:ext cx="1119757" cy="559878"/>
      </dsp:txXfrm>
    </dsp:sp>
    <dsp:sp modelId="{E5EC59E1-FA9C-4945-8671-37DA2A836470}">
      <dsp:nvSpPr>
        <dsp:cNvPr id="0" name=""/>
        <dsp:cNvSpPr/>
      </dsp:nvSpPr>
      <dsp:spPr>
        <a:xfrm>
          <a:off x="330529" y="1581672"/>
          <a:ext cx="1119757" cy="559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Dog</a:t>
          </a:r>
        </a:p>
      </dsp:txBody>
      <dsp:txXfrm>
        <a:off x="330529" y="1581672"/>
        <a:ext cx="1119757" cy="559878"/>
      </dsp:txXfrm>
    </dsp:sp>
    <dsp:sp modelId="{5212803B-FB3A-0942-8461-76A8A1FF2629}">
      <dsp:nvSpPr>
        <dsp:cNvPr id="0" name=""/>
        <dsp:cNvSpPr/>
      </dsp:nvSpPr>
      <dsp:spPr>
        <a:xfrm>
          <a:off x="2135969" y="795592"/>
          <a:ext cx="1119757" cy="559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Reptile</a:t>
          </a:r>
        </a:p>
      </dsp:txBody>
      <dsp:txXfrm>
        <a:off x="2135969" y="795592"/>
        <a:ext cx="1119757" cy="559878"/>
      </dsp:txXfrm>
    </dsp:sp>
    <dsp:sp modelId="{EA57E077-A1B7-8446-A192-FAC995416E90}">
      <dsp:nvSpPr>
        <dsp:cNvPr id="0" name=""/>
        <dsp:cNvSpPr/>
      </dsp:nvSpPr>
      <dsp:spPr>
        <a:xfrm>
          <a:off x="2415909" y="1590619"/>
          <a:ext cx="1119757" cy="559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Alligator</a:t>
          </a:r>
        </a:p>
      </dsp:txBody>
      <dsp:txXfrm>
        <a:off x="2415909" y="1590619"/>
        <a:ext cx="1119757" cy="5598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4F1BD2-0250-4CDA-80A2-D6D96982E18D}"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311453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1BD2-0250-4CDA-80A2-D6D96982E18D}"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266307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1BD2-0250-4CDA-80A2-D6D96982E18D}"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427306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1BD2-0250-4CDA-80A2-D6D96982E18D}"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25397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4F1BD2-0250-4CDA-80A2-D6D96982E18D}"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212816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F1BD2-0250-4CDA-80A2-D6D96982E18D}"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309329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4F1BD2-0250-4CDA-80A2-D6D96982E18D}" type="datetimeFigureOut">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9436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F1BD2-0250-4CDA-80A2-D6D96982E18D}" type="datetimeFigureOut">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169048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F1BD2-0250-4CDA-80A2-D6D96982E18D}" type="datetimeFigureOut">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73821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4F1BD2-0250-4CDA-80A2-D6D96982E18D}"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25840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4F1BD2-0250-4CDA-80A2-D6D96982E18D}"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A8C64-7D8A-468A-A679-7E975DC8C4F5}" type="slidenum">
              <a:rPr lang="en-US" smtClean="0"/>
              <a:t>‹#›</a:t>
            </a:fld>
            <a:endParaRPr lang="en-US"/>
          </a:p>
        </p:txBody>
      </p:sp>
    </p:spTree>
    <p:extLst>
      <p:ext uri="{BB962C8B-B14F-4D97-AF65-F5344CB8AC3E}">
        <p14:creationId xmlns:p14="http://schemas.microsoft.com/office/powerpoint/2010/main" val="376977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F1BD2-0250-4CDA-80A2-D6D96982E18D}" type="datetimeFigureOut">
              <a:rPr lang="en-US" smtClean="0"/>
              <a:t>4/25/19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A8C64-7D8A-468A-A679-7E975DC8C4F5}" type="slidenum">
              <a:rPr lang="en-US" smtClean="0"/>
              <a:t>‹#›</a:t>
            </a:fld>
            <a:endParaRPr lang="en-US"/>
          </a:p>
        </p:txBody>
      </p:sp>
    </p:spTree>
    <p:extLst>
      <p:ext uri="{BB962C8B-B14F-4D97-AF65-F5344CB8AC3E}">
        <p14:creationId xmlns:p14="http://schemas.microsoft.com/office/powerpoint/2010/main" val="333680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dncontribute.geeksforgeeks.org/wp-content/uploads/data-types-in-jav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43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Use true Java Programming syntax – Not Drag and Drop</a:t>
            </a:r>
          </a:p>
          <a:p>
            <a:r>
              <a:rPr lang="en-US" dirty="0"/>
              <a:t>Each class (thing you control and program) can easily have an image that can move around an interface. Allows for easy game and simulation design</a:t>
            </a:r>
          </a:p>
          <a:p>
            <a:endParaRPr lang="en-US" dirty="0"/>
          </a:p>
        </p:txBody>
      </p:sp>
      <p:pic>
        <p:nvPicPr>
          <p:cNvPr id="4" name="Picture 3"/>
          <p:cNvPicPr>
            <a:picLocks noChangeAspect="1"/>
          </p:cNvPicPr>
          <p:nvPr/>
        </p:nvPicPr>
        <p:blipFill>
          <a:blip r:embed="rId2"/>
          <a:stretch>
            <a:fillRect/>
          </a:stretch>
        </p:blipFill>
        <p:spPr>
          <a:xfrm>
            <a:off x="0" y="1376021"/>
            <a:ext cx="12192000" cy="5481979"/>
          </a:xfrm>
          <a:prstGeom prst="rect">
            <a:avLst/>
          </a:prstGeom>
        </p:spPr>
      </p:pic>
      <p:pic>
        <p:nvPicPr>
          <p:cNvPr id="6" name="Picture 5"/>
          <p:cNvPicPr>
            <a:picLocks noChangeAspect="1"/>
          </p:cNvPicPr>
          <p:nvPr/>
        </p:nvPicPr>
        <p:blipFill>
          <a:blip r:embed="rId3"/>
          <a:stretch>
            <a:fillRect/>
          </a:stretch>
        </p:blipFill>
        <p:spPr>
          <a:xfrm>
            <a:off x="0" y="991761"/>
            <a:ext cx="12192000" cy="5866239"/>
          </a:xfrm>
          <a:prstGeom prst="rect">
            <a:avLst/>
          </a:prstGeom>
        </p:spPr>
      </p:pic>
      <p:sp>
        <p:nvSpPr>
          <p:cNvPr id="7" name="TextBox 6"/>
          <p:cNvSpPr txBox="1"/>
          <p:nvPr/>
        </p:nvSpPr>
        <p:spPr>
          <a:xfrm>
            <a:off x="838200" y="160638"/>
            <a:ext cx="10120183" cy="707886"/>
          </a:xfrm>
          <a:prstGeom prst="rect">
            <a:avLst/>
          </a:prstGeom>
          <a:noFill/>
        </p:spPr>
        <p:txBody>
          <a:bodyPr wrap="square" rtlCol="0">
            <a:spAutoFit/>
          </a:bodyPr>
          <a:lstStyle/>
          <a:p>
            <a:r>
              <a:rPr lang="en-US" sz="4000" dirty="0"/>
              <a:t>Why learn Java programming with Greenfoot?</a:t>
            </a:r>
          </a:p>
        </p:txBody>
      </p:sp>
    </p:spTree>
    <p:extLst>
      <p:ext uri="{BB962C8B-B14F-4D97-AF65-F5344CB8AC3E}">
        <p14:creationId xmlns:p14="http://schemas.microsoft.com/office/powerpoint/2010/main" val="207655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method?</a:t>
            </a:r>
          </a:p>
        </p:txBody>
      </p:sp>
      <p:sp>
        <p:nvSpPr>
          <p:cNvPr id="3" name="Content Placeholder 2"/>
          <p:cNvSpPr>
            <a:spLocks noGrp="1"/>
          </p:cNvSpPr>
          <p:nvPr>
            <p:ph idx="1"/>
          </p:nvPr>
        </p:nvSpPr>
        <p:spPr>
          <a:xfrm>
            <a:off x="838200" y="1825625"/>
            <a:ext cx="10515600" cy="4351338"/>
          </a:xfrm>
        </p:spPr>
        <p:txBody>
          <a:bodyPr/>
          <a:lstStyle/>
          <a:p>
            <a:r>
              <a:rPr lang="en-US" dirty="0"/>
              <a:t>A </a:t>
            </a:r>
            <a:r>
              <a:rPr lang="en-US" b="1" dirty="0"/>
              <a:t>method</a:t>
            </a:r>
            <a:r>
              <a:rPr lang="en-US" dirty="0"/>
              <a:t> in object-oriented </a:t>
            </a:r>
            <a:r>
              <a:rPr lang="en-US" b="1" dirty="0"/>
              <a:t>programming</a:t>
            </a:r>
            <a:r>
              <a:rPr lang="en-US" dirty="0"/>
              <a:t> is a procedure associated with a class. A </a:t>
            </a:r>
            <a:r>
              <a:rPr lang="en-US" b="1" dirty="0"/>
              <a:t>method</a:t>
            </a:r>
            <a:r>
              <a:rPr lang="en-US" dirty="0"/>
              <a:t> defines the behavior of the objects that are created from the class.</a:t>
            </a:r>
          </a:p>
          <a:p>
            <a:endParaRPr lang="en-US" dirty="0"/>
          </a:p>
          <a:p>
            <a:r>
              <a:rPr lang="en-US" dirty="0"/>
              <a:t> Another way to say this is that a </a:t>
            </a:r>
            <a:r>
              <a:rPr lang="en-US" b="1" dirty="0"/>
              <a:t>method</a:t>
            </a:r>
            <a:r>
              <a:rPr lang="en-US" dirty="0"/>
              <a:t> is an action that an object is able to perform.</a:t>
            </a:r>
          </a:p>
          <a:p>
            <a:pPr marL="0" indent="0">
              <a:buNone/>
            </a:pPr>
            <a:endParaRPr lang="en-US" dirty="0"/>
          </a:p>
        </p:txBody>
      </p:sp>
      <p:pic>
        <p:nvPicPr>
          <p:cNvPr id="4100" name="Picture 4" descr="The Java method header">
            <a:extLst>
              <a:ext uri="{FF2B5EF4-FFF2-40B4-BE49-F238E27FC236}">
                <a16:creationId xmlns:a16="http://schemas.microsoft.com/office/drawing/2014/main" id="{4F19CC0D-130C-8C47-8643-7C6C469F5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070" y="4278630"/>
            <a:ext cx="5283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36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method</a:t>
            </a:r>
          </a:p>
        </p:txBody>
      </p:sp>
      <p:sp>
        <p:nvSpPr>
          <p:cNvPr id="3" name="Content Placeholder 2"/>
          <p:cNvSpPr>
            <a:spLocks noGrp="1"/>
          </p:cNvSpPr>
          <p:nvPr>
            <p:ph idx="1"/>
          </p:nvPr>
        </p:nvSpPr>
        <p:spPr/>
        <p:txBody>
          <a:bodyPr>
            <a:normAutofit lnSpcReduction="10000"/>
          </a:bodyPr>
          <a:lstStyle/>
          <a:p>
            <a:pPr marL="0" indent="0">
              <a:buNone/>
            </a:pPr>
            <a:r>
              <a:rPr lang="en-US" dirty="0"/>
              <a:t>class Car (String make, String model, double </a:t>
            </a:r>
            <a:r>
              <a:rPr lang="en-US" dirty="0" err="1"/>
              <a:t>milesPerGallon</a:t>
            </a:r>
            <a:r>
              <a:rPr lang="en-US" dirty="0"/>
              <a:t>, int mileage)</a:t>
            </a:r>
          </a:p>
          <a:p>
            <a:pPr marL="0" indent="0">
              <a:buNone/>
            </a:pPr>
            <a:r>
              <a:rPr lang="en-US" dirty="0"/>
              <a:t>public void act()</a:t>
            </a:r>
          </a:p>
          <a:p>
            <a:pPr marL="0" indent="0">
              <a:buNone/>
            </a:pPr>
            <a:r>
              <a:rPr lang="en-US" dirty="0"/>
              <a:t>{</a:t>
            </a:r>
          </a:p>
          <a:p>
            <a:pPr marL="0" indent="0">
              <a:buNone/>
            </a:pPr>
            <a:r>
              <a:rPr lang="en-US" dirty="0"/>
              <a:t>	drive();</a:t>
            </a:r>
          </a:p>
          <a:p>
            <a:pPr marL="0" indent="0">
              <a:buNone/>
            </a:pPr>
            <a:r>
              <a:rPr lang="en-US" dirty="0"/>
              <a:t>	brake();</a:t>
            </a:r>
          </a:p>
          <a:p>
            <a:pPr marL="0" indent="0">
              <a:buNone/>
            </a:pPr>
            <a:r>
              <a:rPr lang="en-US" dirty="0"/>
              <a:t>	turn();</a:t>
            </a:r>
          </a:p>
          <a:p>
            <a:pPr marL="0" indent="0">
              <a:buNone/>
            </a:pPr>
            <a:r>
              <a:rPr lang="en-US" dirty="0"/>
              <a:t>	honk();</a:t>
            </a:r>
          </a:p>
          <a:p>
            <a:pPr marL="0" indent="0">
              <a:buNone/>
            </a:pPr>
            <a:r>
              <a:rPr lang="en-US" dirty="0"/>
              <a:t>}</a:t>
            </a:r>
          </a:p>
        </p:txBody>
      </p:sp>
      <p:sp>
        <p:nvSpPr>
          <p:cNvPr id="4" name="Rectangle 3">
            <a:extLst>
              <a:ext uri="{FF2B5EF4-FFF2-40B4-BE49-F238E27FC236}">
                <a16:creationId xmlns:a16="http://schemas.microsoft.com/office/drawing/2014/main" id="{7EB996F9-0760-E24A-918E-8F1A29A9FEB8}"/>
              </a:ext>
            </a:extLst>
          </p:cNvPr>
          <p:cNvSpPr/>
          <p:nvPr/>
        </p:nvSpPr>
        <p:spPr>
          <a:xfrm>
            <a:off x="1672538" y="3495368"/>
            <a:ext cx="8784068" cy="2001566"/>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9AC696-F928-2343-A3B6-2045EA0B47C6}"/>
              </a:ext>
            </a:extLst>
          </p:cNvPr>
          <p:cNvSpPr txBox="1"/>
          <p:nvPr/>
        </p:nvSpPr>
        <p:spPr>
          <a:xfrm>
            <a:off x="3451122" y="3905462"/>
            <a:ext cx="7224251" cy="1384995"/>
          </a:xfrm>
          <a:prstGeom prst="rect">
            <a:avLst/>
          </a:prstGeom>
          <a:noFill/>
        </p:spPr>
        <p:txBody>
          <a:bodyPr wrap="square" rtlCol="0">
            <a:spAutoFit/>
          </a:bodyPr>
          <a:lstStyle/>
          <a:p>
            <a:r>
              <a:rPr lang="en-US" sz="2800" dirty="0"/>
              <a:t>These are all examples of methods being called into the main method. So there can be called methods within other methods.</a:t>
            </a:r>
          </a:p>
        </p:txBody>
      </p:sp>
      <p:sp>
        <p:nvSpPr>
          <p:cNvPr id="6" name="Rectangle 5">
            <a:extLst>
              <a:ext uri="{FF2B5EF4-FFF2-40B4-BE49-F238E27FC236}">
                <a16:creationId xmlns:a16="http://schemas.microsoft.com/office/drawing/2014/main" id="{5FBA2802-E5A6-F344-BEED-E25B7DED23F2}"/>
              </a:ext>
            </a:extLst>
          </p:cNvPr>
          <p:cNvSpPr/>
          <p:nvPr/>
        </p:nvSpPr>
        <p:spPr>
          <a:xfrm>
            <a:off x="3228780" y="2680878"/>
            <a:ext cx="6058903" cy="369332"/>
          </a:xfrm>
          <a:prstGeom prst="rect">
            <a:avLst/>
          </a:prstGeom>
        </p:spPr>
        <p:txBody>
          <a:bodyPr wrap="none">
            <a:spAutoFit/>
          </a:bodyPr>
          <a:lstStyle/>
          <a:p>
            <a:r>
              <a:rPr lang="en-US" dirty="0"/>
              <a:t>The main method in Greenfoot will be called the act() method.</a:t>
            </a:r>
          </a:p>
        </p:txBody>
      </p:sp>
      <p:sp>
        <p:nvSpPr>
          <p:cNvPr id="7" name="Rectangle 6">
            <a:extLst>
              <a:ext uri="{FF2B5EF4-FFF2-40B4-BE49-F238E27FC236}">
                <a16:creationId xmlns:a16="http://schemas.microsoft.com/office/drawing/2014/main" id="{A03C1759-40B1-E543-BBD9-416935BE9024}"/>
              </a:ext>
            </a:extLst>
          </p:cNvPr>
          <p:cNvSpPr/>
          <p:nvPr/>
        </p:nvSpPr>
        <p:spPr>
          <a:xfrm>
            <a:off x="838200" y="2608862"/>
            <a:ext cx="8449483" cy="441348"/>
          </a:xfrm>
          <a:prstGeom prst="rect">
            <a:avLst/>
          </a:prstGeom>
          <a:solidFill>
            <a:schemeClr val="accent2">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63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Semicolon ends a statement (    ;    )</a:t>
            </a:r>
          </a:p>
        </p:txBody>
      </p:sp>
      <p:sp>
        <p:nvSpPr>
          <p:cNvPr id="3" name="Content Placeholder 2"/>
          <p:cNvSpPr>
            <a:spLocks noGrp="1"/>
          </p:cNvSpPr>
          <p:nvPr>
            <p:ph idx="1"/>
          </p:nvPr>
        </p:nvSpPr>
        <p:spPr/>
        <p:txBody>
          <a:bodyPr>
            <a:normAutofit/>
          </a:bodyPr>
          <a:lstStyle/>
          <a:p>
            <a:pPr marL="0" indent="0">
              <a:buNone/>
            </a:pPr>
            <a:r>
              <a:rPr lang="en-US" dirty="0"/>
              <a:t>Most, but not all, </a:t>
            </a:r>
            <a:r>
              <a:rPr lang="en-US" b="1" dirty="0"/>
              <a:t>Java</a:t>
            </a:r>
            <a:r>
              <a:rPr lang="en-US" dirty="0"/>
              <a:t> statements must end with a </a:t>
            </a:r>
            <a:r>
              <a:rPr lang="en-US" b="1" dirty="0"/>
              <a:t>semicolon</a:t>
            </a:r>
            <a:r>
              <a:rPr lang="en-US" dirty="0"/>
              <a:t>. The basic rule is that </a:t>
            </a:r>
            <a:r>
              <a:rPr lang="en-US" b="1" dirty="0"/>
              <a:t>declaration</a:t>
            </a:r>
            <a:r>
              <a:rPr lang="en-US" dirty="0"/>
              <a:t> and </a:t>
            </a:r>
            <a:r>
              <a:rPr lang="en-US" b="1" dirty="0"/>
              <a:t>expression </a:t>
            </a:r>
            <a:r>
              <a:rPr lang="en-US" dirty="0"/>
              <a:t>statements must end with a </a:t>
            </a:r>
            <a:r>
              <a:rPr lang="en-US" b="1" dirty="0"/>
              <a:t>semicolon</a:t>
            </a:r>
            <a:r>
              <a:rPr lang="en-US" dirty="0"/>
              <a:t>, but most other statement types do not.</a:t>
            </a:r>
          </a:p>
          <a:p>
            <a:endParaRPr lang="en-US" sz="3600" i="1" dirty="0"/>
          </a:p>
          <a:p>
            <a:pPr marL="0" indent="0">
              <a:buNone/>
            </a:pPr>
            <a:r>
              <a:rPr lang="en-US" sz="3600" i="1" dirty="0"/>
              <a:t>When </a:t>
            </a:r>
            <a:r>
              <a:rPr lang="en-US" sz="3600" i="1" u="sng" dirty="0"/>
              <a:t>not</a:t>
            </a:r>
            <a:r>
              <a:rPr lang="en-US" sz="3600" i="1" dirty="0"/>
              <a:t> to use semicolon</a:t>
            </a:r>
          </a:p>
          <a:p>
            <a:pPr lvl="1"/>
            <a:r>
              <a:rPr lang="en-US" sz="2800" dirty="0"/>
              <a:t>Class </a:t>
            </a:r>
          </a:p>
          <a:p>
            <a:pPr lvl="1"/>
            <a:r>
              <a:rPr lang="en-US" sz="2800" dirty="0"/>
              <a:t>Method</a:t>
            </a:r>
          </a:p>
          <a:p>
            <a:pPr lvl="1"/>
            <a:r>
              <a:rPr lang="en-US" sz="2800" dirty="0"/>
              <a:t>If-Statement</a:t>
            </a:r>
          </a:p>
          <a:p>
            <a:pPr lvl="1"/>
            <a:r>
              <a:rPr lang="en-US" sz="2800" dirty="0"/>
              <a:t>Loop</a:t>
            </a:r>
          </a:p>
        </p:txBody>
      </p:sp>
      <p:sp>
        <p:nvSpPr>
          <p:cNvPr id="4" name="Rectangle 3"/>
          <p:cNvSpPr/>
          <p:nvPr/>
        </p:nvSpPr>
        <p:spPr>
          <a:xfrm>
            <a:off x="7743753" y="675314"/>
            <a:ext cx="753979" cy="721895"/>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33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of Code {}</a:t>
            </a:r>
          </a:p>
        </p:txBody>
      </p:sp>
      <p:sp>
        <p:nvSpPr>
          <p:cNvPr id="3" name="Content Placeholder 2"/>
          <p:cNvSpPr>
            <a:spLocks noGrp="1"/>
          </p:cNvSpPr>
          <p:nvPr>
            <p:ph idx="1"/>
          </p:nvPr>
        </p:nvSpPr>
        <p:spPr>
          <a:xfrm>
            <a:off x="838200" y="1733550"/>
            <a:ext cx="10920664" cy="4351338"/>
          </a:xfrm>
        </p:spPr>
        <p:txBody>
          <a:bodyPr numCol="2">
            <a:normAutofit/>
          </a:bodyPr>
          <a:lstStyle/>
          <a:p>
            <a:pPr marL="0" indent="0">
              <a:buNone/>
            </a:pPr>
            <a:r>
              <a:rPr lang="en-US" dirty="0"/>
              <a:t>class </a:t>
            </a:r>
            <a:r>
              <a:rPr lang="en-US" dirty="0" err="1"/>
              <a:t>ClassName</a:t>
            </a:r>
            <a:r>
              <a:rPr lang="en-US" dirty="0"/>
              <a:t>()</a:t>
            </a:r>
          </a:p>
          <a:p>
            <a:pPr marL="0" indent="0">
              <a:buNone/>
            </a:pPr>
            <a:r>
              <a:rPr lang="en-US" dirty="0"/>
              <a:t>{</a:t>
            </a:r>
          </a:p>
          <a:p>
            <a:pPr marL="0" indent="0">
              <a:buNone/>
            </a:pPr>
            <a:r>
              <a:rPr lang="en-US" dirty="0"/>
              <a:t>	statement(s);</a:t>
            </a:r>
          </a:p>
          <a:p>
            <a:pPr marL="0" indent="0">
              <a:buNone/>
            </a:pPr>
            <a:r>
              <a:rPr lang="en-US" dirty="0"/>
              <a:t>}</a:t>
            </a:r>
          </a:p>
          <a:p>
            <a:pPr marL="0" indent="0">
              <a:buNone/>
            </a:pPr>
            <a:r>
              <a:rPr lang="en-US" dirty="0"/>
              <a:t>if ( condition )</a:t>
            </a:r>
          </a:p>
          <a:p>
            <a:pPr marL="0" indent="0">
              <a:buNone/>
            </a:pPr>
            <a:r>
              <a:rPr lang="en-US" dirty="0"/>
              <a:t>{</a:t>
            </a:r>
          </a:p>
          <a:p>
            <a:pPr marL="0" indent="0">
              <a:buNone/>
            </a:pPr>
            <a:r>
              <a:rPr lang="en-US" dirty="0"/>
              <a:t>	 statement(s);</a:t>
            </a:r>
          </a:p>
          <a:p>
            <a:pPr marL="0" indent="0">
              <a:buNone/>
            </a:pPr>
            <a:r>
              <a:rPr lang="en-US" dirty="0"/>
              <a:t>}</a:t>
            </a:r>
          </a:p>
          <a:p>
            <a:pPr marL="0" indent="0">
              <a:buNone/>
            </a:pPr>
            <a:r>
              <a:rPr lang="en-US" dirty="0" err="1"/>
              <a:t>returnType</a:t>
            </a:r>
            <a:r>
              <a:rPr lang="en-US" dirty="0"/>
              <a:t> </a:t>
            </a:r>
            <a:r>
              <a:rPr lang="en-US" dirty="0" err="1"/>
              <a:t>methodName</a:t>
            </a:r>
            <a:r>
              <a:rPr lang="en-US" dirty="0"/>
              <a:t>()</a:t>
            </a:r>
          </a:p>
          <a:p>
            <a:pPr marL="0" indent="0">
              <a:buNone/>
            </a:pPr>
            <a:r>
              <a:rPr lang="en-US" dirty="0"/>
              <a:t>{</a:t>
            </a:r>
          </a:p>
          <a:p>
            <a:pPr marL="0" indent="0">
              <a:buNone/>
            </a:pPr>
            <a:r>
              <a:rPr lang="en-US" dirty="0"/>
              <a:t>	 statement(s);</a:t>
            </a:r>
          </a:p>
          <a:p>
            <a:pPr marL="0" indent="0">
              <a:buNone/>
            </a:pPr>
            <a:r>
              <a:rPr lang="en-US" dirty="0"/>
              <a:t>}</a:t>
            </a:r>
          </a:p>
          <a:p>
            <a:pPr marL="0" lvl="0" indent="0" eaLnBrk="0" fontAlgn="base" hangingPunct="0">
              <a:spcBef>
                <a:spcPct val="0"/>
              </a:spcBef>
              <a:spcAft>
                <a:spcPct val="0"/>
              </a:spcAft>
              <a:buNone/>
            </a:pPr>
            <a:r>
              <a:rPr lang="en-US" altLang="en-US" sz="2000" dirty="0">
                <a:latin typeface="Consolas" panose="020B0609020204030204" pitchFamily="49" charset="0"/>
              </a:rPr>
              <a:t>for (initialization condition; testing condition; increment/decrement) </a:t>
            </a:r>
          </a:p>
          <a:p>
            <a:pPr marL="0" indent="0">
              <a:buNone/>
            </a:pPr>
            <a:r>
              <a:rPr lang="en-US" dirty="0"/>
              <a:t>{</a:t>
            </a:r>
          </a:p>
          <a:p>
            <a:pPr marL="0" indent="0">
              <a:buNone/>
            </a:pPr>
            <a:r>
              <a:rPr lang="en-US" dirty="0"/>
              <a:t>	 statement(s);</a:t>
            </a:r>
          </a:p>
          <a:p>
            <a:pPr marL="0" indent="0">
              <a:buNone/>
            </a:pPr>
            <a:r>
              <a:rPr lang="en-US" dirty="0"/>
              <a:t>}</a:t>
            </a:r>
          </a:p>
        </p:txBody>
      </p:sp>
      <p:sp>
        <p:nvSpPr>
          <p:cNvPr id="7" name="Rectangle 6"/>
          <p:cNvSpPr/>
          <p:nvPr/>
        </p:nvSpPr>
        <p:spPr>
          <a:xfrm>
            <a:off x="838200" y="2245895"/>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4339390"/>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98532" y="2245895"/>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98532" y="4339390"/>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41558" y="2855495"/>
            <a:ext cx="144379" cy="336884"/>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5875" y="4892843"/>
            <a:ext cx="144379" cy="336884"/>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95874" y="2855495"/>
            <a:ext cx="144379" cy="336884"/>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89685" y="4892843"/>
            <a:ext cx="144379" cy="336884"/>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55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6ADB-F8ED-8C4A-9EAF-8AD8F51916C9}"/>
              </a:ext>
            </a:extLst>
          </p:cNvPr>
          <p:cNvSpPr>
            <a:spLocks noGrp="1"/>
          </p:cNvSpPr>
          <p:nvPr>
            <p:ph type="title"/>
          </p:nvPr>
        </p:nvSpPr>
        <p:spPr/>
        <p:txBody>
          <a:bodyPr/>
          <a:lstStyle/>
          <a:p>
            <a:r>
              <a:rPr lang="en-US" dirty="0"/>
              <a:t>Inheritance (Subclasses and </a:t>
            </a:r>
            <a:r>
              <a:rPr lang="en-US" dirty="0" err="1"/>
              <a:t>Superclasses</a:t>
            </a:r>
            <a:r>
              <a:rPr lang="en-US" dirty="0"/>
              <a:t>)</a:t>
            </a:r>
          </a:p>
        </p:txBody>
      </p:sp>
      <p:sp>
        <p:nvSpPr>
          <p:cNvPr id="3" name="Content Placeholder 2">
            <a:extLst>
              <a:ext uri="{FF2B5EF4-FFF2-40B4-BE49-F238E27FC236}">
                <a16:creationId xmlns:a16="http://schemas.microsoft.com/office/drawing/2014/main" id="{38B98566-47E0-C647-82C6-25661DCC30CF}"/>
              </a:ext>
            </a:extLst>
          </p:cNvPr>
          <p:cNvSpPr>
            <a:spLocks noGrp="1"/>
          </p:cNvSpPr>
          <p:nvPr>
            <p:ph idx="1"/>
          </p:nvPr>
        </p:nvSpPr>
        <p:spPr>
          <a:xfrm>
            <a:off x="457200" y="1825625"/>
            <a:ext cx="10896600" cy="1317625"/>
          </a:xfrm>
        </p:spPr>
        <p:txBody>
          <a:bodyPr/>
          <a:lstStyle/>
          <a:p>
            <a:r>
              <a:rPr lang="en-US" dirty="0"/>
              <a:t>Inheritance can be defined as the process where one class acquires the properties (methods and fields) of another. With the use of inheritance the information is made manageable in a hierarchical order.</a:t>
            </a:r>
          </a:p>
          <a:p>
            <a:endParaRPr lang="en-US" dirty="0"/>
          </a:p>
          <a:p>
            <a:endParaRPr lang="en-US" dirty="0"/>
          </a:p>
        </p:txBody>
      </p:sp>
      <p:pic>
        <p:nvPicPr>
          <p:cNvPr id="5" name="Picture 4">
            <a:extLst>
              <a:ext uri="{FF2B5EF4-FFF2-40B4-BE49-F238E27FC236}">
                <a16:creationId xmlns:a16="http://schemas.microsoft.com/office/drawing/2014/main" id="{B99D7BB8-9CF7-5C47-8424-2FB964EF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 y="2965962"/>
            <a:ext cx="5779770" cy="3644387"/>
          </a:xfrm>
          <a:prstGeom prst="rect">
            <a:avLst/>
          </a:prstGeom>
        </p:spPr>
      </p:pic>
      <p:graphicFrame>
        <p:nvGraphicFramePr>
          <p:cNvPr id="10" name="Diagram 9">
            <a:extLst>
              <a:ext uri="{FF2B5EF4-FFF2-40B4-BE49-F238E27FC236}">
                <a16:creationId xmlns:a16="http://schemas.microsoft.com/office/drawing/2014/main" id="{85413B5B-642C-954A-8746-A31A56DA3A35}"/>
              </a:ext>
            </a:extLst>
          </p:cNvPr>
          <p:cNvGraphicFramePr/>
          <p:nvPr>
            <p:extLst>
              <p:ext uri="{D42A27DB-BD31-4B8C-83A1-F6EECF244321}">
                <p14:modId xmlns:p14="http://schemas.microsoft.com/office/powerpoint/2010/main" val="1901863638"/>
              </p:ext>
            </p:extLst>
          </p:nvPr>
        </p:nvGraphicFramePr>
        <p:xfrm>
          <a:off x="7467600" y="3403917"/>
          <a:ext cx="4316730" cy="215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9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CBE5-587C-B64A-8F45-B0550CF68543}"/>
              </a:ext>
            </a:extLst>
          </p:cNvPr>
          <p:cNvSpPr>
            <a:spLocks noGrp="1"/>
          </p:cNvSpPr>
          <p:nvPr>
            <p:ph type="title"/>
          </p:nvPr>
        </p:nvSpPr>
        <p:spPr/>
        <p:txBody>
          <a:bodyPr/>
          <a:lstStyle/>
          <a:p>
            <a:r>
              <a:rPr lang="en-US" dirty="0"/>
              <a:t>What is the Greenfoot API?</a:t>
            </a:r>
          </a:p>
        </p:txBody>
      </p:sp>
      <p:sp>
        <p:nvSpPr>
          <p:cNvPr id="3" name="Content Placeholder 2">
            <a:extLst>
              <a:ext uri="{FF2B5EF4-FFF2-40B4-BE49-F238E27FC236}">
                <a16:creationId xmlns:a16="http://schemas.microsoft.com/office/drawing/2014/main" id="{1D21E146-0427-3A41-9400-A2520ADD790A}"/>
              </a:ext>
            </a:extLst>
          </p:cNvPr>
          <p:cNvSpPr>
            <a:spLocks noGrp="1"/>
          </p:cNvSpPr>
          <p:nvPr>
            <p:ph idx="1"/>
          </p:nvPr>
        </p:nvSpPr>
        <p:spPr>
          <a:xfrm>
            <a:off x="495300" y="2042795"/>
            <a:ext cx="3882390" cy="3249295"/>
          </a:xfrm>
        </p:spPr>
        <p:txBody>
          <a:bodyPr>
            <a:normAutofit fontScale="92500"/>
          </a:bodyPr>
          <a:lstStyle/>
          <a:p>
            <a:pPr marL="0" indent="0">
              <a:buNone/>
            </a:pPr>
            <a:r>
              <a:rPr lang="en-US" b="1" dirty="0"/>
              <a:t>What does </a:t>
            </a:r>
            <a:r>
              <a:rPr lang="en-US" b="1" i="1" dirty="0"/>
              <a:t>Application Programming Interface (API)</a:t>
            </a:r>
            <a:r>
              <a:rPr lang="en-US" b="1" dirty="0"/>
              <a:t> mean?</a:t>
            </a:r>
          </a:p>
          <a:p>
            <a:r>
              <a:rPr lang="en-US" dirty="0"/>
              <a:t>a collection of prewritten packages, classes, and interfaces with their respective methods, fields and constructors.</a:t>
            </a:r>
          </a:p>
          <a:p>
            <a:endParaRPr lang="en-US" dirty="0"/>
          </a:p>
        </p:txBody>
      </p:sp>
      <p:pic>
        <p:nvPicPr>
          <p:cNvPr id="5" name="Picture 4">
            <a:extLst>
              <a:ext uri="{FF2B5EF4-FFF2-40B4-BE49-F238E27FC236}">
                <a16:creationId xmlns:a16="http://schemas.microsoft.com/office/drawing/2014/main" id="{196F6EDA-DD64-8546-A93D-6E87614E2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289" y="1531620"/>
            <a:ext cx="7018823" cy="5052060"/>
          </a:xfrm>
          <a:prstGeom prst="rect">
            <a:avLst/>
          </a:prstGeom>
        </p:spPr>
      </p:pic>
    </p:spTree>
    <p:extLst>
      <p:ext uri="{BB962C8B-B14F-4D97-AF65-F5344CB8AC3E}">
        <p14:creationId xmlns:p14="http://schemas.microsoft.com/office/powerpoint/2010/main" val="271786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variable?</a:t>
            </a:r>
          </a:p>
        </p:txBody>
      </p:sp>
      <p:sp>
        <p:nvSpPr>
          <p:cNvPr id="3" name="Content Placeholder 2"/>
          <p:cNvSpPr>
            <a:spLocks noGrp="1"/>
          </p:cNvSpPr>
          <p:nvPr>
            <p:ph idx="1"/>
          </p:nvPr>
        </p:nvSpPr>
        <p:spPr/>
        <p:txBody>
          <a:bodyPr/>
          <a:lstStyle/>
          <a:p>
            <a:r>
              <a:rPr lang="en-US" b="1" dirty="0"/>
              <a:t>Variables</a:t>
            </a:r>
            <a:r>
              <a:rPr lang="en-US" dirty="0"/>
              <a:t> are used to store information to be referenced and manipulated in a computer program.</a:t>
            </a:r>
          </a:p>
          <a:p>
            <a:r>
              <a:rPr lang="en-US" dirty="0"/>
              <a:t> They also provide a way of labeling data with a descriptive name, so our programs can be understood more clearly by the reader and ourselves. </a:t>
            </a:r>
          </a:p>
          <a:p>
            <a:r>
              <a:rPr lang="en-US" dirty="0"/>
              <a:t>It is helpful to think of variables as containers that hold information. </a:t>
            </a:r>
          </a:p>
          <a:p>
            <a:r>
              <a:rPr lang="en-US" dirty="0"/>
              <a:t>Their sole purpose is to label and store data in memory. </a:t>
            </a:r>
          </a:p>
          <a:p>
            <a:r>
              <a:rPr lang="en-US" dirty="0"/>
              <a:t>This data can then be used throughout your program.</a:t>
            </a:r>
          </a:p>
          <a:p>
            <a:pPr marL="0" indent="0">
              <a:buNone/>
            </a:pPr>
            <a:endParaRPr lang="en-US" dirty="0"/>
          </a:p>
        </p:txBody>
      </p:sp>
    </p:spTree>
    <p:extLst>
      <p:ext uri="{BB962C8B-B14F-4D97-AF65-F5344CB8AC3E}">
        <p14:creationId xmlns:p14="http://schemas.microsoft.com/office/powerpoint/2010/main" val="286605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81BB-E1CD-C94B-8A60-F6D99E20A35F}"/>
              </a:ext>
            </a:extLst>
          </p:cNvPr>
          <p:cNvSpPr>
            <a:spLocks noGrp="1"/>
          </p:cNvSpPr>
          <p:nvPr>
            <p:ph type="title"/>
          </p:nvPr>
        </p:nvSpPr>
        <p:spPr/>
        <p:txBody>
          <a:bodyPr/>
          <a:lstStyle/>
          <a:p>
            <a:r>
              <a:rPr lang="en-US" dirty="0"/>
              <a:t>Java provides three types of variables.</a:t>
            </a:r>
          </a:p>
        </p:txBody>
      </p:sp>
      <p:sp>
        <p:nvSpPr>
          <p:cNvPr id="3" name="Content Placeholder 2">
            <a:extLst>
              <a:ext uri="{FF2B5EF4-FFF2-40B4-BE49-F238E27FC236}">
                <a16:creationId xmlns:a16="http://schemas.microsoft.com/office/drawing/2014/main" id="{BDCB03A2-2DDD-DF4B-BE05-39A91A293CF9}"/>
              </a:ext>
            </a:extLst>
          </p:cNvPr>
          <p:cNvSpPr>
            <a:spLocks noGrp="1"/>
          </p:cNvSpPr>
          <p:nvPr>
            <p:ph idx="1"/>
          </p:nvPr>
        </p:nvSpPr>
        <p:spPr/>
        <p:txBody>
          <a:bodyPr>
            <a:normAutofit fontScale="92500" lnSpcReduction="20000"/>
          </a:bodyPr>
          <a:lstStyle/>
          <a:p>
            <a:r>
              <a:rPr lang="en-US" b="1" dirty="0"/>
              <a:t>Class variables</a:t>
            </a:r>
            <a:r>
              <a:rPr lang="en-US" dirty="0"/>
              <a:t> − Class variables also known as static variables are declared with the static keyword in a class, but outside a method, constructor or a block. There would only be one copy of each class variable per class, regardless of how many objects are created from it.</a:t>
            </a:r>
          </a:p>
          <a:p>
            <a:r>
              <a:rPr lang="en-US" b="1" dirty="0"/>
              <a:t>Instance variables</a:t>
            </a:r>
            <a:r>
              <a:rPr lang="en-US" dirty="0"/>
              <a:t> − Instance variables are declared in a class, but outside a method. When space is allocated for an object in the heap, a slot for each instance variable value is created. Instance variables hold values that must be referenced by more than one method, constructor or block, or essential parts of an object's state that must be present throughout the class.</a:t>
            </a:r>
          </a:p>
          <a:p>
            <a:r>
              <a:rPr lang="en-US" b="1" dirty="0"/>
              <a:t>Local variables</a:t>
            </a:r>
            <a:r>
              <a:rPr lang="en-US" dirty="0"/>
              <a:t> − Local variables are declared in methods, constructors, or blocks. Local variables are created when the method, constructor or block is entered and the variable will be destroyed once it exits the method, constructor, or block.</a:t>
            </a:r>
          </a:p>
          <a:p>
            <a:endParaRPr lang="en-US" dirty="0"/>
          </a:p>
        </p:txBody>
      </p:sp>
    </p:spTree>
    <p:extLst>
      <p:ext uri="{BB962C8B-B14F-4D97-AF65-F5344CB8AC3E}">
        <p14:creationId xmlns:p14="http://schemas.microsoft.com/office/powerpoint/2010/main" val="196224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07FD-9F56-764B-AC82-12FD48BAC27F}"/>
              </a:ext>
            </a:extLst>
          </p:cNvPr>
          <p:cNvSpPr>
            <a:spLocks noGrp="1"/>
          </p:cNvSpPr>
          <p:nvPr>
            <p:ph type="title"/>
          </p:nvPr>
        </p:nvSpPr>
        <p:spPr/>
        <p:txBody>
          <a:bodyPr/>
          <a:lstStyle/>
          <a:p>
            <a:r>
              <a:rPr lang="en-US" dirty="0"/>
              <a:t>Class Variables vs. Instance Variables</a:t>
            </a:r>
          </a:p>
        </p:txBody>
      </p:sp>
      <p:sp>
        <p:nvSpPr>
          <p:cNvPr id="3" name="Content Placeholder 2">
            <a:extLst>
              <a:ext uri="{FF2B5EF4-FFF2-40B4-BE49-F238E27FC236}">
                <a16:creationId xmlns:a16="http://schemas.microsoft.com/office/drawing/2014/main" id="{288EBD4E-9622-2442-9B82-C1C7C2FCF93F}"/>
              </a:ext>
            </a:extLst>
          </p:cNvPr>
          <p:cNvSpPr>
            <a:spLocks noGrp="1"/>
          </p:cNvSpPr>
          <p:nvPr>
            <p:ph idx="1"/>
          </p:nvPr>
        </p:nvSpPr>
        <p:spPr>
          <a:xfrm>
            <a:off x="163285" y="1690688"/>
            <a:ext cx="11473543" cy="4351338"/>
          </a:xfrm>
        </p:spPr>
        <p:txBody>
          <a:bodyPr>
            <a:normAutofit/>
          </a:bodyPr>
          <a:lstStyle/>
          <a:p>
            <a:pPr marL="0" indent="0">
              <a:buNone/>
            </a:pPr>
            <a:r>
              <a:rPr lang="en-US" u="sng" dirty="0"/>
              <a:t>Class Variables </a:t>
            </a:r>
            <a:r>
              <a:rPr lang="en-US" dirty="0"/>
              <a:t>are defined using the “</a:t>
            </a:r>
            <a:r>
              <a:rPr lang="en-US" b="1" i="1" dirty="0"/>
              <a:t>static</a:t>
            </a:r>
            <a:r>
              <a:rPr lang="en-US" dirty="0"/>
              <a:t>” keyword.</a:t>
            </a:r>
          </a:p>
          <a:p>
            <a:pPr marL="457200" lvl="1" indent="0">
              <a:buNone/>
            </a:pPr>
            <a:r>
              <a:rPr lang="en-US" dirty="0"/>
              <a:t>static boolean isAnyObjectAtEdge = false;</a:t>
            </a:r>
          </a:p>
          <a:p>
            <a:pPr marL="457200" lvl="1" indent="0">
              <a:buNone/>
            </a:pPr>
            <a:r>
              <a:rPr lang="en-US" dirty="0"/>
              <a:t>static int score = 0;</a:t>
            </a:r>
          </a:p>
          <a:p>
            <a:pPr marL="457200" lvl="1" indent="0">
              <a:buNone/>
            </a:pPr>
            <a:r>
              <a:rPr lang="en-US" dirty="0"/>
              <a:t>static int speed = 3;</a:t>
            </a:r>
          </a:p>
          <a:p>
            <a:pPr marL="0" indent="0">
              <a:buNone/>
            </a:pPr>
            <a:endParaRPr lang="en-US" dirty="0"/>
          </a:p>
          <a:p>
            <a:pPr marL="0" indent="0">
              <a:buNone/>
            </a:pPr>
            <a:r>
              <a:rPr lang="en-US" u="sng" dirty="0"/>
              <a:t>Instance Variables </a:t>
            </a:r>
            <a:r>
              <a:rPr lang="en-US" dirty="0"/>
              <a:t>are defined outside any </a:t>
            </a:r>
            <a:r>
              <a:rPr lang="en-US" b="1" i="1" dirty="0"/>
              <a:t>{} or blocks </a:t>
            </a:r>
            <a:r>
              <a:rPr lang="en-US" dirty="0"/>
              <a:t>with just the </a:t>
            </a:r>
            <a:r>
              <a:rPr lang="en-US" b="1" i="1" dirty="0"/>
              <a:t>data type</a:t>
            </a:r>
            <a:r>
              <a:rPr lang="en-US" dirty="0"/>
              <a:t> in front.</a:t>
            </a:r>
          </a:p>
          <a:p>
            <a:pPr marL="457200" lvl="1" indent="0">
              <a:buNone/>
            </a:pPr>
            <a:r>
              <a:rPr lang="en-US" dirty="0"/>
              <a:t>int health = 5;</a:t>
            </a:r>
          </a:p>
          <a:p>
            <a:pPr marL="457200" lvl="1" indent="0">
              <a:buNone/>
            </a:pPr>
            <a:r>
              <a:rPr lang="en-US" dirty="0"/>
              <a:t>int count;</a:t>
            </a:r>
          </a:p>
        </p:txBody>
      </p:sp>
    </p:spTree>
    <p:extLst>
      <p:ext uri="{BB962C8B-B14F-4D97-AF65-F5344CB8AC3E}">
        <p14:creationId xmlns:p14="http://schemas.microsoft.com/office/powerpoint/2010/main" val="395513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7D77-A32B-6C48-B32B-58B78CB2D70A}"/>
              </a:ext>
            </a:extLst>
          </p:cNvPr>
          <p:cNvSpPr>
            <a:spLocks noGrp="1"/>
          </p:cNvSpPr>
          <p:nvPr>
            <p:ph type="title"/>
          </p:nvPr>
        </p:nvSpPr>
        <p:spPr/>
        <p:txBody>
          <a:bodyPr/>
          <a:lstStyle/>
          <a:p>
            <a:r>
              <a:rPr lang="en-US" dirty="0"/>
              <a:t>Local Variables Example</a:t>
            </a:r>
          </a:p>
        </p:txBody>
      </p:sp>
      <p:sp>
        <p:nvSpPr>
          <p:cNvPr id="3" name="Content Placeholder 2">
            <a:extLst>
              <a:ext uri="{FF2B5EF4-FFF2-40B4-BE49-F238E27FC236}">
                <a16:creationId xmlns:a16="http://schemas.microsoft.com/office/drawing/2014/main" id="{711673C5-403D-B346-AE69-CEA3B9D92468}"/>
              </a:ext>
            </a:extLst>
          </p:cNvPr>
          <p:cNvSpPr>
            <a:spLocks noGrp="1"/>
          </p:cNvSpPr>
          <p:nvPr>
            <p:ph idx="1"/>
          </p:nvPr>
        </p:nvSpPr>
        <p:spPr/>
        <p:txBody>
          <a:bodyPr>
            <a:normAutofit/>
          </a:bodyPr>
          <a:lstStyle/>
          <a:p>
            <a:pPr marL="0" indent="0">
              <a:buNone/>
            </a:pPr>
            <a:r>
              <a:rPr lang="en-US" dirty="0"/>
              <a:t>Local variables are declared in methods, constructors, or blocks.</a:t>
            </a:r>
          </a:p>
          <a:p>
            <a:pPr marL="0" indent="0">
              <a:buNone/>
            </a:pPr>
            <a:r>
              <a:rPr lang="en-US" dirty="0"/>
              <a:t>	public void act()</a:t>
            </a:r>
          </a:p>
          <a:p>
            <a:pPr marL="0" indent="0">
              <a:buNone/>
            </a:pPr>
            <a:r>
              <a:rPr lang="en-US" dirty="0"/>
              <a:t>	{</a:t>
            </a:r>
          </a:p>
          <a:p>
            <a:pPr marL="0" indent="0">
              <a:buNone/>
            </a:pPr>
            <a:r>
              <a:rPr lang="en-US" dirty="0"/>
              <a:t>		int a = 0;</a:t>
            </a:r>
          </a:p>
          <a:p>
            <a:pPr marL="0" indent="0">
              <a:buNone/>
            </a:pPr>
            <a:r>
              <a:rPr lang="en-US" dirty="0"/>
              <a:t>		System.out.println(a);</a:t>
            </a:r>
          </a:p>
          <a:p>
            <a:pPr marL="0" indent="0">
              <a:buNone/>
            </a:pPr>
            <a:r>
              <a:rPr lang="en-US" dirty="0"/>
              <a:t>	} </a:t>
            </a:r>
          </a:p>
          <a:p>
            <a:pPr marL="0" indent="0">
              <a:buNone/>
            </a:pPr>
            <a:r>
              <a:rPr lang="en-US" dirty="0"/>
              <a:t>In this example the integer variable ”a” is only available inside of the act() method and would be destroyed/unavailable upon leaving the act() method</a:t>
            </a:r>
          </a:p>
        </p:txBody>
      </p:sp>
    </p:spTree>
    <p:extLst>
      <p:ext uri="{BB962C8B-B14F-4D97-AF65-F5344CB8AC3E}">
        <p14:creationId xmlns:p14="http://schemas.microsoft.com/office/powerpoint/2010/main" val="164148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0C93EB-E461-BC47-9979-65249BDE5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630"/>
            <a:ext cx="12198270" cy="5806440"/>
          </a:xfrm>
          <a:prstGeom prst="rect">
            <a:avLst/>
          </a:prstGeom>
        </p:spPr>
      </p:pic>
      <p:pic>
        <p:nvPicPr>
          <p:cNvPr id="8" name="Picture 7">
            <a:extLst>
              <a:ext uri="{FF2B5EF4-FFF2-40B4-BE49-F238E27FC236}">
                <a16:creationId xmlns:a16="http://schemas.microsoft.com/office/drawing/2014/main" id="{910F2B21-5129-F647-8920-E14B64780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1500"/>
          </a:xfrm>
          <a:prstGeom prst="rect">
            <a:avLst/>
          </a:prstGeom>
        </p:spPr>
      </p:pic>
      <p:pic>
        <p:nvPicPr>
          <p:cNvPr id="9" name="Picture 8">
            <a:extLst>
              <a:ext uri="{FF2B5EF4-FFF2-40B4-BE49-F238E27FC236}">
                <a16:creationId xmlns:a16="http://schemas.microsoft.com/office/drawing/2014/main" id="{5FE3DF91-AD7A-394A-B866-767EBB47D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6275070"/>
            <a:ext cx="12435840" cy="582930"/>
          </a:xfrm>
          <a:prstGeom prst="rect">
            <a:avLst/>
          </a:prstGeom>
        </p:spPr>
      </p:pic>
    </p:spTree>
    <p:extLst>
      <p:ext uri="{BB962C8B-B14F-4D97-AF65-F5344CB8AC3E}">
        <p14:creationId xmlns:p14="http://schemas.microsoft.com/office/powerpoint/2010/main" val="243398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Variables</a:t>
            </a:r>
          </a:p>
        </p:txBody>
      </p:sp>
      <p:sp>
        <p:nvSpPr>
          <p:cNvPr id="3" name="Content Placeholder 2"/>
          <p:cNvSpPr>
            <a:spLocks noGrp="1"/>
          </p:cNvSpPr>
          <p:nvPr>
            <p:ph idx="1"/>
          </p:nvPr>
        </p:nvSpPr>
        <p:spPr>
          <a:xfrm>
            <a:off x="838200" y="1825625"/>
            <a:ext cx="10777152" cy="4351338"/>
          </a:xfrm>
        </p:spPr>
        <p:txBody>
          <a:bodyPr>
            <a:normAutofit/>
          </a:bodyPr>
          <a:lstStyle/>
          <a:p>
            <a:pPr marL="0" indent="0">
              <a:buNone/>
            </a:pPr>
            <a:r>
              <a:rPr lang="en-US" sz="2400" i="1" dirty="0"/>
              <a:t>Variable Declaration</a:t>
            </a:r>
            <a:r>
              <a:rPr lang="en-US" sz="2400" dirty="0"/>
              <a:t> – How to </a:t>
            </a:r>
            <a:r>
              <a:rPr lang="en-US" sz="2400" i="1" u="sng" dirty="0"/>
              <a:t>declare</a:t>
            </a:r>
            <a:r>
              <a:rPr lang="en-US" sz="2400" dirty="0"/>
              <a:t> a variables name and it’s value (sometimes)</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String myName = “Mr. Crow”;			</a:t>
            </a:r>
          </a:p>
          <a:p>
            <a:pPr marL="0" indent="0">
              <a:buNone/>
            </a:pPr>
            <a:r>
              <a:rPr lang="en-US" sz="2400" dirty="0"/>
              <a:t>int myAge = 28;</a:t>
            </a:r>
          </a:p>
          <a:p>
            <a:pPr marL="0" indent="0">
              <a:buNone/>
            </a:pPr>
            <a:r>
              <a:rPr lang="en-US" sz="2400" dirty="0"/>
              <a:t>double myHeight = 5.75; </a:t>
            </a:r>
          </a:p>
          <a:p>
            <a:pPr marL="0" indent="0">
              <a:buNone/>
            </a:pPr>
            <a:r>
              <a:rPr lang="en-US" sz="2400" dirty="0"/>
              <a:t>boolean </a:t>
            </a:r>
            <a:r>
              <a:rPr lang="en-US" sz="2400" dirty="0" err="1"/>
              <a:t>isOverSixFeet</a:t>
            </a:r>
            <a:r>
              <a:rPr lang="en-US" sz="2400" dirty="0"/>
              <a:t>;</a:t>
            </a:r>
          </a:p>
        </p:txBody>
      </p:sp>
    </p:spTree>
    <p:extLst>
      <p:ext uri="{BB962C8B-B14F-4D97-AF65-F5344CB8AC3E}">
        <p14:creationId xmlns:p14="http://schemas.microsoft.com/office/powerpoint/2010/main" val="226317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data type?</a:t>
            </a:r>
          </a:p>
        </p:txBody>
      </p:sp>
      <p:sp>
        <p:nvSpPr>
          <p:cNvPr id="3" name="Content Placeholder 2"/>
          <p:cNvSpPr>
            <a:spLocks noGrp="1"/>
          </p:cNvSpPr>
          <p:nvPr>
            <p:ph idx="1"/>
          </p:nvPr>
        </p:nvSpPr>
        <p:spPr>
          <a:xfrm>
            <a:off x="838200" y="2148839"/>
            <a:ext cx="10515600" cy="4028123"/>
          </a:xfrm>
        </p:spPr>
        <p:txBody>
          <a:bodyPr/>
          <a:lstStyle/>
          <a:p>
            <a:r>
              <a:rPr lang="en-US" dirty="0"/>
              <a:t>In computer science and computer </a:t>
            </a:r>
            <a:r>
              <a:rPr lang="en-US" b="1" dirty="0"/>
              <a:t>programming</a:t>
            </a:r>
            <a:r>
              <a:rPr lang="en-US" dirty="0"/>
              <a:t>, a </a:t>
            </a:r>
            <a:r>
              <a:rPr lang="en-US" b="1" dirty="0"/>
              <a:t>data type</a:t>
            </a:r>
            <a:r>
              <a:rPr lang="en-US" dirty="0"/>
              <a:t> or simply </a:t>
            </a:r>
            <a:r>
              <a:rPr lang="en-US" b="1" dirty="0"/>
              <a:t>type</a:t>
            </a:r>
            <a:r>
              <a:rPr lang="en-US" dirty="0"/>
              <a:t> is an attribute of </a:t>
            </a:r>
            <a:r>
              <a:rPr lang="en-US" b="1" dirty="0"/>
              <a:t>data</a:t>
            </a:r>
            <a:r>
              <a:rPr lang="en-US" dirty="0"/>
              <a:t> which tells the compiler or interpreter how the programmer intends to use the </a:t>
            </a:r>
            <a:r>
              <a:rPr lang="en-US" b="1" dirty="0"/>
              <a:t>data</a:t>
            </a:r>
            <a:r>
              <a:rPr lang="en-US" dirty="0"/>
              <a:t>.</a:t>
            </a:r>
          </a:p>
          <a:p>
            <a:pPr marL="0" indent="0">
              <a:buNone/>
            </a:pPr>
            <a:endParaRPr lang="en-US" dirty="0"/>
          </a:p>
          <a:p>
            <a:r>
              <a:rPr lang="en-US" dirty="0"/>
              <a:t> Most </a:t>
            </a:r>
            <a:r>
              <a:rPr lang="en-US" b="1" dirty="0"/>
              <a:t>programming </a:t>
            </a:r>
            <a:r>
              <a:rPr lang="en-US" dirty="0"/>
              <a:t>languages support common </a:t>
            </a:r>
            <a:r>
              <a:rPr lang="en-US" b="1" dirty="0"/>
              <a:t>data types</a:t>
            </a:r>
            <a:r>
              <a:rPr lang="en-US" dirty="0"/>
              <a:t> of real, integer and boolean.</a:t>
            </a:r>
          </a:p>
        </p:txBody>
      </p:sp>
    </p:spTree>
    <p:extLst>
      <p:ext uri="{BB962C8B-B14F-4D97-AF65-F5344CB8AC3E}">
        <p14:creationId xmlns:p14="http://schemas.microsoft.com/office/powerpoint/2010/main" val="296087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67481"/>
            <a:ext cx="10515600" cy="1325563"/>
          </a:xfrm>
        </p:spPr>
        <p:txBody>
          <a:bodyPr/>
          <a:lstStyle/>
          <a:p>
            <a:r>
              <a:rPr lang="en-US" dirty="0"/>
              <a:t>Example of primitive data types</a:t>
            </a:r>
          </a:p>
        </p:txBody>
      </p:sp>
      <p:sp>
        <p:nvSpPr>
          <p:cNvPr id="4" name="Rectangle 1">
            <a:extLst>
              <a:ext uri="{FF2B5EF4-FFF2-40B4-BE49-F238E27FC236}">
                <a16:creationId xmlns:a16="http://schemas.microsoft.com/office/drawing/2014/main" id="{BA920D99-7C72-8C49-9B8C-25FA7F71E70C}"/>
              </a:ext>
            </a:extLst>
          </p:cNvPr>
          <p:cNvSpPr>
            <a:spLocks noChangeArrowheads="1"/>
          </p:cNvSpPr>
          <p:nvPr/>
        </p:nvSpPr>
        <p:spPr bwMode="auto">
          <a:xfrm>
            <a:off x="664029" y="3810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Roboto"/>
              </a:rPr>
              <a:t>Primitive data</a:t>
            </a:r>
            <a:endParaRPr kumimoji="0" lang="en-US" altLang="en-US" sz="1200" b="0" i="0" u="none" strike="noStrike" cap="none" normalizeH="0" baseline="0" dirty="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Roboto"/>
              </a:rPr>
              <a:t>Primitive data are only single values; they have no special capabilities. There are 8 primitive data types</a:t>
            </a:r>
            <a:br>
              <a:rPr kumimoji="0" lang="en-US" altLang="en-US" sz="1200" b="0" i="0" u="none" strike="noStrike" cap="none" normalizeH="0" baseline="0" dirty="0">
                <a:ln>
                  <a:noFill/>
                </a:ln>
                <a:solidFill>
                  <a:schemeClr val="tx1"/>
                </a:solidFill>
                <a:effectLst/>
                <a:latin typeface="Roboto"/>
              </a:rPr>
            </a:br>
            <a:r>
              <a:rPr kumimoji="0" lang="en-US" altLang="en-US" sz="1200" b="0" i="0" u="sng" strike="noStrike" cap="none" normalizeH="0" baseline="0" dirty="0">
                <a:ln>
                  <a:noFill/>
                </a:ln>
                <a:solidFill>
                  <a:srgbClr val="EC4E20"/>
                </a:solidFill>
                <a:effectLst/>
                <a:latin typeface="Roboto"/>
                <a:hlinkClick r:id="rId2"/>
              </a:rPr>
              <a:t>  </a:t>
            </a:r>
            <a:endParaRPr kumimoji="0" lang="en-US" altLang="en-US" sz="1200" b="0" i="0" u="none" strike="noStrike" cap="none" normalizeH="0" baseline="0" dirty="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0" b="0" i="0" u="sng" strike="noStrike" cap="none" normalizeH="0" baseline="0" dirty="0">
              <a:ln>
                <a:noFill/>
              </a:ln>
              <a:solidFill>
                <a:srgbClr val="EC4E20"/>
              </a:solidFill>
              <a:effectLst/>
              <a:latin typeface="Roboto"/>
            </a:endParaRPr>
          </a:p>
        </p:txBody>
      </p:sp>
      <p:pic>
        <p:nvPicPr>
          <p:cNvPr id="1026" name="Picture 2" descr="primitive data types in java">
            <a:hlinkClick r:id="rId2"/>
            <a:extLst>
              <a:ext uri="{FF2B5EF4-FFF2-40B4-BE49-F238E27FC236}">
                <a16:creationId xmlns:a16="http://schemas.microsoft.com/office/drawing/2014/main" id="{92F199F8-8356-CE4C-BE2D-473B0A4E9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9" y="1600200"/>
            <a:ext cx="7975600" cy="509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0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int? (integer)</a:t>
            </a:r>
          </a:p>
        </p:txBody>
      </p:sp>
      <p:sp>
        <p:nvSpPr>
          <p:cNvPr id="3" name="Content Placeholder 2"/>
          <p:cNvSpPr>
            <a:spLocks noGrp="1"/>
          </p:cNvSpPr>
          <p:nvPr>
            <p:ph idx="1"/>
          </p:nvPr>
        </p:nvSpPr>
        <p:spPr>
          <a:xfrm>
            <a:off x="838200" y="1578429"/>
            <a:ext cx="10515600" cy="4598534"/>
          </a:xfrm>
        </p:spPr>
        <p:txBody>
          <a:bodyPr>
            <a:normAutofit fontScale="92500" lnSpcReduction="10000"/>
          </a:bodyPr>
          <a:lstStyle/>
          <a:p>
            <a:pPr marL="0" indent="0">
              <a:buNone/>
            </a:pPr>
            <a:r>
              <a:rPr lang="en-US" b="1" dirty="0"/>
              <a:t>int</a:t>
            </a:r>
            <a:r>
              <a:rPr lang="en-US" dirty="0"/>
              <a:t> is a primitive type. Variables of type </a:t>
            </a:r>
            <a:r>
              <a:rPr lang="en-US" b="1" i="1" dirty="0"/>
              <a:t>int</a:t>
            </a:r>
            <a:r>
              <a:rPr lang="en-US" dirty="0"/>
              <a:t> store the actual binary value for the integer you want to represent. </a:t>
            </a:r>
            <a:r>
              <a:rPr lang="en-US" b="1" dirty="0"/>
              <a:t>Integers (</a:t>
            </a:r>
            <a:r>
              <a:rPr lang="en-US" b="1" i="1" dirty="0"/>
              <a:t>int</a:t>
            </a:r>
            <a:r>
              <a:rPr lang="en-US" b="1" dirty="0"/>
              <a:t>)</a:t>
            </a:r>
            <a:r>
              <a:rPr lang="en-US" dirty="0"/>
              <a:t> are whole numbers.</a:t>
            </a:r>
          </a:p>
          <a:p>
            <a:pPr marL="0" indent="0">
              <a:buNone/>
            </a:pPr>
            <a:endParaRPr lang="en-US" dirty="0"/>
          </a:p>
          <a:p>
            <a:pPr marL="0" indent="0">
              <a:buNone/>
            </a:pPr>
            <a:r>
              <a:rPr lang="en-US" dirty="0"/>
              <a:t>This is great for storing things that count.</a:t>
            </a:r>
          </a:p>
          <a:p>
            <a:pPr marL="457200" lvl="1" indent="0">
              <a:buNone/>
            </a:pPr>
            <a:r>
              <a:rPr lang="en-US" dirty="0"/>
              <a:t>int score;</a:t>
            </a:r>
          </a:p>
          <a:p>
            <a:pPr marL="457200" lvl="1" indent="0">
              <a:buNone/>
            </a:pPr>
            <a:r>
              <a:rPr lang="en-US" dirty="0"/>
              <a:t>int timer;</a:t>
            </a:r>
          </a:p>
          <a:p>
            <a:pPr marL="0" indent="0">
              <a:buNone/>
            </a:pPr>
            <a:r>
              <a:rPr lang="en-US" dirty="0"/>
              <a:t>Ints will also come in to play when creating loops because they can count the number of times we want to do the loop.</a:t>
            </a:r>
          </a:p>
          <a:p>
            <a:pPr marL="457200" lvl="1" indent="0">
              <a:buNone/>
            </a:pPr>
            <a:r>
              <a:rPr lang="en-US" dirty="0"/>
              <a:t>for (int </a:t>
            </a:r>
            <a:r>
              <a:rPr lang="en-US" i="1" dirty="0"/>
              <a:t>i</a:t>
            </a:r>
            <a:r>
              <a:rPr lang="en-US" dirty="0"/>
              <a:t> = 0; </a:t>
            </a:r>
            <a:r>
              <a:rPr lang="en-US" i="1" dirty="0"/>
              <a:t>i </a:t>
            </a:r>
            <a:r>
              <a:rPr lang="en-US" dirty="0"/>
              <a:t>&lt; 10; </a:t>
            </a:r>
            <a:r>
              <a:rPr lang="en-US" i="1" dirty="0"/>
              <a:t>i</a:t>
            </a:r>
            <a:r>
              <a:rPr lang="en-US" dirty="0"/>
              <a:t>++)</a:t>
            </a:r>
          </a:p>
          <a:p>
            <a:pPr marL="457200" lvl="1" indent="0">
              <a:buNone/>
            </a:pPr>
            <a:r>
              <a:rPr lang="en-US" dirty="0"/>
              <a:t>{</a:t>
            </a:r>
          </a:p>
          <a:p>
            <a:pPr marL="457200" lvl="1" indent="0">
              <a:buNone/>
            </a:pPr>
            <a:r>
              <a:rPr lang="en-US" dirty="0"/>
              <a:t>	System.out.println(“This loop has happened “ + </a:t>
            </a:r>
            <a:r>
              <a:rPr lang="en-US" i="1" dirty="0"/>
              <a:t>i</a:t>
            </a:r>
            <a:r>
              <a:rPr lang="en-US" dirty="0"/>
              <a:t> + “ times”);</a:t>
            </a:r>
          </a:p>
          <a:p>
            <a:pPr marL="457200" lvl="1" indent="0">
              <a:buNone/>
            </a:pPr>
            <a:r>
              <a:rPr lang="en-US" dirty="0"/>
              <a:t>}</a:t>
            </a:r>
          </a:p>
        </p:txBody>
      </p:sp>
    </p:spTree>
    <p:extLst>
      <p:ext uri="{BB962C8B-B14F-4D97-AF65-F5344CB8AC3E}">
        <p14:creationId xmlns:p14="http://schemas.microsoft.com/office/powerpoint/2010/main" val="28738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String? (Array of “char” objects)</a:t>
            </a:r>
          </a:p>
        </p:txBody>
      </p:sp>
      <p:sp>
        <p:nvSpPr>
          <p:cNvPr id="3" name="Content Placeholder 2"/>
          <p:cNvSpPr>
            <a:spLocks noGrp="1"/>
          </p:cNvSpPr>
          <p:nvPr>
            <p:ph idx="1"/>
          </p:nvPr>
        </p:nvSpPr>
        <p:spPr>
          <a:xfrm>
            <a:off x="250371" y="1690688"/>
            <a:ext cx="11364686" cy="2735489"/>
          </a:xfrm>
        </p:spPr>
        <p:txBody>
          <a:bodyPr>
            <a:normAutofit/>
          </a:bodyPr>
          <a:lstStyle/>
          <a:p>
            <a:r>
              <a:rPr lang="en-US" b="1" dirty="0"/>
              <a:t>Strings </a:t>
            </a:r>
            <a:r>
              <a:rPr lang="en-US" dirty="0"/>
              <a:t>are a sequence of characters (</a:t>
            </a:r>
            <a:r>
              <a:rPr lang="en-US" b="1" i="1" dirty="0"/>
              <a:t>char</a:t>
            </a:r>
            <a:r>
              <a:rPr lang="en-US" dirty="0"/>
              <a:t>). In Java </a:t>
            </a:r>
            <a:r>
              <a:rPr lang="en-US" b="1" dirty="0"/>
              <a:t>programming</a:t>
            </a:r>
            <a:r>
              <a:rPr lang="en-US" dirty="0"/>
              <a:t> language, </a:t>
            </a:r>
            <a:r>
              <a:rPr lang="en-US" b="1" dirty="0"/>
              <a:t>strings</a:t>
            </a:r>
            <a:r>
              <a:rPr lang="en-US" dirty="0"/>
              <a:t> are treated as </a:t>
            </a:r>
            <a:r>
              <a:rPr lang="en-US" b="1" dirty="0"/>
              <a:t>objects</a:t>
            </a:r>
            <a:r>
              <a:rPr lang="en-US" dirty="0"/>
              <a:t>. The Java platform provides the </a:t>
            </a:r>
            <a:r>
              <a:rPr lang="en-US" b="1" dirty="0"/>
              <a:t>String</a:t>
            </a:r>
            <a:r>
              <a:rPr lang="en-US" dirty="0"/>
              <a:t> class to create and manipulate </a:t>
            </a:r>
            <a:r>
              <a:rPr lang="en-US" b="1" dirty="0"/>
              <a:t>strings</a:t>
            </a:r>
            <a:r>
              <a:rPr lang="en-US" dirty="0"/>
              <a:t>. </a:t>
            </a:r>
          </a:p>
          <a:p>
            <a:r>
              <a:rPr lang="en-US" dirty="0"/>
              <a:t>This is why we capitalize the “S” in String, because when we declare our string, we are creating an array of “</a:t>
            </a:r>
            <a:r>
              <a:rPr lang="en-US" b="1" i="1" dirty="0"/>
              <a:t>char</a:t>
            </a:r>
            <a:r>
              <a:rPr lang="en-US" dirty="0"/>
              <a:t>” objects of the String class.</a:t>
            </a:r>
          </a:p>
        </p:txBody>
      </p:sp>
      <p:pic>
        <p:nvPicPr>
          <p:cNvPr id="4" name="Picture 3">
            <a:extLst>
              <a:ext uri="{FF2B5EF4-FFF2-40B4-BE49-F238E27FC236}">
                <a16:creationId xmlns:a16="http://schemas.microsoft.com/office/drawing/2014/main" id="{50EC7EC5-B5A4-6844-9220-E2B492DAA748}"/>
              </a:ext>
            </a:extLst>
          </p:cNvPr>
          <p:cNvPicPr>
            <a:picLocks noChangeAspect="1"/>
          </p:cNvPicPr>
          <p:nvPr/>
        </p:nvPicPr>
        <p:blipFill>
          <a:blip r:embed="rId2"/>
          <a:stretch>
            <a:fillRect/>
          </a:stretch>
        </p:blipFill>
        <p:spPr>
          <a:xfrm>
            <a:off x="838200" y="3820867"/>
            <a:ext cx="10635343" cy="2645542"/>
          </a:xfrm>
          <a:prstGeom prst="rect">
            <a:avLst/>
          </a:prstGeom>
        </p:spPr>
      </p:pic>
    </p:spTree>
    <p:extLst>
      <p:ext uri="{BB962C8B-B14F-4D97-AF65-F5344CB8AC3E}">
        <p14:creationId xmlns:p14="http://schemas.microsoft.com/office/powerpoint/2010/main" val="320658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FEFD-8384-1041-A661-DA8712BB6988}"/>
              </a:ext>
            </a:extLst>
          </p:cNvPr>
          <p:cNvSpPr>
            <a:spLocks noGrp="1"/>
          </p:cNvSpPr>
          <p:nvPr>
            <p:ph type="title"/>
          </p:nvPr>
        </p:nvSpPr>
        <p:spPr>
          <a:xfrm>
            <a:off x="838200" y="386238"/>
            <a:ext cx="10515600" cy="1325563"/>
          </a:xfrm>
        </p:spPr>
        <p:txBody>
          <a:bodyPr/>
          <a:lstStyle/>
          <a:p>
            <a:r>
              <a:rPr lang="en-US" dirty="0"/>
              <a:t>What is a boolean?</a:t>
            </a:r>
          </a:p>
        </p:txBody>
      </p:sp>
      <p:sp>
        <p:nvSpPr>
          <p:cNvPr id="4" name="Rectangle 1">
            <a:extLst>
              <a:ext uri="{FF2B5EF4-FFF2-40B4-BE49-F238E27FC236}">
                <a16:creationId xmlns:a16="http://schemas.microsoft.com/office/drawing/2014/main" id="{9DFAFB73-2906-AB47-BC92-6B059EF8E7B0}"/>
              </a:ext>
            </a:extLst>
          </p:cNvPr>
          <p:cNvSpPr>
            <a:spLocks noChangeArrowheads="1"/>
          </p:cNvSpPr>
          <p:nvPr/>
        </p:nvSpPr>
        <p:spPr bwMode="auto">
          <a:xfrm>
            <a:off x="7033016" y="1049020"/>
            <a:ext cx="3560836" cy="74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1740" rIns="3174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rgbClr val="000000"/>
                </a:solidFill>
                <a:effectLst/>
                <a:latin typeface="Verdana" panose="020B0604030504040204" pitchFamily="34" charset="0"/>
              </a:rPr>
              <a:t>If the Boolean expression evaluates to true then the block of code inside the if statement will be executed. If not, the first set of code after the end of the if statement (after the closing curly brace) will be executed.</a:t>
            </a:r>
            <a:endParaRPr kumimoji="0" lang="en-US" altLang="en-US" sz="4000" b="0" i="0" u="none" strike="noStrike" cap="none" normalizeH="0" baseline="0" dirty="0">
              <a:ln>
                <a:noFill/>
              </a:ln>
              <a:solidFill>
                <a:srgbClr val="121214"/>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21214"/>
                </a:solidFill>
                <a:effectLst/>
                <a:latin typeface="Verdana" panose="020B0604030504040204" pitchFamily="34" charset="0"/>
              </a:rPr>
              <a:t>Flow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chemeClr val="tx1"/>
                </a:solidFill>
                <a:effectLst/>
              </a:rPr>
              <a:t>  </a:t>
            </a:r>
            <a:br>
              <a:rPr kumimoji="0" lang="en-US" altLang="en-US" sz="4000" b="0" i="0" u="none" strike="noStrike" cap="none" normalizeH="0" baseline="0" dirty="0">
                <a:ln>
                  <a:noFill/>
                </a:ln>
                <a:solidFill>
                  <a:schemeClr val="tx1"/>
                </a:solidFill>
                <a:effectLst/>
                <a:latin typeface="Arial" panose="020B0604020202020204" pitchFamily="34" charset="0"/>
              </a:rPr>
            </a:br>
            <a:endParaRPr kumimoji="0" lang="en-US" altLang="en-US" sz="100" b="0" i="0" u="none" strike="noStrike" cap="none" normalizeH="0" baseline="0" dirty="0">
              <a:ln>
                <a:noFill/>
              </a:ln>
              <a:solidFill>
                <a:schemeClr val="tx1"/>
              </a:solidFill>
              <a:effectLst/>
              <a:latin typeface="Arial" panose="020B0604020202020204" pitchFamily="34" charset="0"/>
            </a:endParaRPr>
          </a:p>
        </p:txBody>
      </p:sp>
      <p:pic>
        <p:nvPicPr>
          <p:cNvPr id="2050" name="Picture 2" descr="If Statement">
            <a:extLst>
              <a:ext uri="{FF2B5EF4-FFF2-40B4-BE49-F238E27FC236}">
                <a16:creationId xmlns:a16="http://schemas.microsoft.com/office/drawing/2014/main" id="{607474FE-50A6-8E49-8D4E-272B2F5A8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534" y="1883081"/>
            <a:ext cx="3225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97BF30B-F325-0049-942C-AF31F158A558}"/>
              </a:ext>
            </a:extLst>
          </p:cNvPr>
          <p:cNvSpPr/>
          <p:nvPr/>
        </p:nvSpPr>
        <p:spPr>
          <a:xfrm>
            <a:off x="838200" y="1991124"/>
            <a:ext cx="5722681" cy="3416320"/>
          </a:xfrm>
          <a:prstGeom prst="rect">
            <a:avLst/>
          </a:prstGeom>
        </p:spPr>
        <p:txBody>
          <a:bodyPr wrap="square">
            <a:spAutoFit/>
          </a:bodyPr>
          <a:lstStyle/>
          <a:p>
            <a:pPr>
              <a:buFont typeface="Arial" panose="020B0604020202020204" pitchFamily="34" charset="0"/>
              <a:buChar char="•"/>
            </a:pPr>
            <a:r>
              <a:rPr lang="en-US" sz="2400" dirty="0">
                <a:solidFill>
                  <a:srgbClr val="000000"/>
                </a:solidFill>
                <a:latin typeface="Verdana" panose="020B0604030504040204" pitchFamily="34" charset="0"/>
              </a:rPr>
              <a:t>boolean data type represents one bit of information</a:t>
            </a:r>
          </a:p>
          <a:p>
            <a:pPr>
              <a:buFont typeface="Arial" panose="020B0604020202020204" pitchFamily="34" charset="0"/>
              <a:buChar char="•"/>
            </a:pPr>
            <a:r>
              <a:rPr lang="en-US" sz="2400" dirty="0">
                <a:solidFill>
                  <a:srgbClr val="000000"/>
                </a:solidFill>
                <a:latin typeface="Verdana" panose="020B0604030504040204" pitchFamily="34" charset="0"/>
              </a:rPr>
              <a:t>There are only two possible values: true and false</a:t>
            </a:r>
          </a:p>
          <a:p>
            <a:pPr>
              <a:buFont typeface="Arial" panose="020B0604020202020204" pitchFamily="34" charset="0"/>
              <a:buChar char="•"/>
            </a:pPr>
            <a:r>
              <a:rPr lang="en-US" sz="2400" dirty="0">
                <a:solidFill>
                  <a:srgbClr val="000000"/>
                </a:solidFill>
                <a:latin typeface="Verdana" panose="020B0604030504040204" pitchFamily="34" charset="0"/>
              </a:rPr>
              <a:t>This data type is used for simple flags that track true/false conditions</a:t>
            </a:r>
          </a:p>
          <a:p>
            <a:pPr>
              <a:buFont typeface="Arial" panose="020B0604020202020204" pitchFamily="34" charset="0"/>
              <a:buChar char="•"/>
            </a:pPr>
            <a:r>
              <a:rPr lang="en-US" sz="2400" dirty="0">
                <a:solidFill>
                  <a:srgbClr val="000000"/>
                </a:solidFill>
                <a:latin typeface="Verdana" panose="020B0604030504040204" pitchFamily="34" charset="0"/>
              </a:rPr>
              <a:t>Default value is false</a:t>
            </a:r>
          </a:p>
          <a:p>
            <a:pPr>
              <a:buFont typeface="Arial" panose="020B0604020202020204" pitchFamily="34" charset="0"/>
              <a:buChar char="•"/>
            </a:pPr>
            <a:r>
              <a:rPr lang="en-US" sz="2400" dirty="0">
                <a:solidFill>
                  <a:srgbClr val="000000"/>
                </a:solidFill>
                <a:latin typeface="Verdana" panose="020B0604030504040204" pitchFamily="34" charset="0"/>
              </a:rPr>
              <a:t>Example: boolean one = true</a:t>
            </a:r>
            <a:endParaRPr lang="en-US" sz="24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20995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if-statement?</a:t>
            </a:r>
          </a:p>
        </p:txBody>
      </p:sp>
      <p:sp>
        <p:nvSpPr>
          <p:cNvPr id="3" name="Content Placeholder 2"/>
          <p:cNvSpPr>
            <a:spLocks noGrp="1"/>
          </p:cNvSpPr>
          <p:nvPr>
            <p:ph idx="1"/>
          </p:nvPr>
        </p:nvSpPr>
        <p:spPr>
          <a:xfrm>
            <a:off x="838200" y="1951355"/>
            <a:ext cx="6728460" cy="4351338"/>
          </a:xfrm>
        </p:spPr>
        <p:txBody>
          <a:bodyPr/>
          <a:lstStyle/>
          <a:p>
            <a:r>
              <a:rPr lang="en-US" dirty="0"/>
              <a:t>An </a:t>
            </a:r>
            <a:r>
              <a:rPr lang="en-US" b="1" dirty="0"/>
              <a:t>if</a:t>
            </a:r>
            <a:r>
              <a:rPr lang="en-US" dirty="0"/>
              <a:t> statement consists of a Boolean (true or false) expression followed by one or more statements.</a:t>
            </a:r>
          </a:p>
          <a:p>
            <a:endParaRPr lang="en-US" dirty="0"/>
          </a:p>
        </p:txBody>
      </p:sp>
      <p:sp>
        <p:nvSpPr>
          <p:cNvPr id="4" name="Content Placeholder 2">
            <a:extLst>
              <a:ext uri="{FF2B5EF4-FFF2-40B4-BE49-F238E27FC236}">
                <a16:creationId xmlns:a16="http://schemas.microsoft.com/office/drawing/2014/main" id="{164801FD-12CC-1040-A1D4-ECCC7E97E72B}"/>
              </a:ext>
            </a:extLst>
          </p:cNvPr>
          <p:cNvSpPr txBox="1">
            <a:spLocks/>
          </p:cNvSpPr>
          <p:nvPr/>
        </p:nvSpPr>
        <p:spPr>
          <a:xfrm>
            <a:off x="838200" y="3681254"/>
            <a:ext cx="6305550" cy="3854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the Boolean expression evaluates to true then the block of code inside the if statement will be executed. If not, the first set of code after the end of the if statement (after the closing curly brace) will be executed.</a:t>
            </a:r>
            <a:endParaRPr lang="en-US" sz="1000" dirty="0"/>
          </a:p>
        </p:txBody>
      </p:sp>
      <p:pic>
        <p:nvPicPr>
          <p:cNvPr id="5" name="Picture 2" descr="If Statement">
            <a:extLst>
              <a:ext uri="{FF2B5EF4-FFF2-40B4-BE49-F238E27FC236}">
                <a16:creationId xmlns:a16="http://schemas.microsoft.com/office/drawing/2014/main" id="{1E1307B1-A0B7-3845-AC5F-33AA963AE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2648891"/>
            <a:ext cx="3225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689C036D-9BF2-F346-8C37-EA662EDE7391}"/>
              </a:ext>
            </a:extLst>
          </p:cNvPr>
          <p:cNvSpPr>
            <a:spLocks noChangeArrowheads="1"/>
          </p:cNvSpPr>
          <p:nvPr/>
        </p:nvSpPr>
        <p:spPr bwMode="auto">
          <a:xfrm>
            <a:off x="7960482" y="1580751"/>
            <a:ext cx="3560836" cy="74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1740" rIns="3174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rgbClr val="000000"/>
                </a:solidFill>
                <a:effectLst/>
                <a:latin typeface="Verdana" panose="020B0604030504040204" pitchFamily="34" charset="0"/>
              </a:rPr>
              <a:t>If the Boolean expression evaluates to true then the block of code inside the if statement will be executed. If not, the first set of code after the end of the if statement (after the closing curly brace) will be executed.</a:t>
            </a:r>
            <a:endParaRPr kumimoji="0" lang="en-US" altLang="en-US" sz="4000" b="0" i="0" u="none" strike="noStrike" cap="none" normalizeH="0" baseline="0" dirty="0">
              <a:ln>
                <a:noFill/>
              </a:ln>
              <a:solidFill>
                <a:srgbClr val="121214"/>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21214"/>
                </a:solidFill>
                <a:effectLst/>
                <a:latin typeface="Verdana" panose="020B0604030504040204" pitchFamily="34" charset="0"/>
              </a:rPr>
              <a:t>Flow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chemeClr val="tx1"/>
                </a:solidFill>
                <a:effectLst/>
              </a:rPr>
              <a:t>  </a:t>
            </a:r>
            <a:br>
              <a:rPr kumimoji="0" lang="en-US" altLang="en-US" sz="4000" b="0" i="0" u="none" strike="noStrike" cap="none" normalizeH="0" baseline="0" dirty="0">
                <a:ln>
                  <a:noFill/>
                </a:ln>
                <a:solidFill>
                  <a:schemeClr val="tx1"/>
                </a:solidFill>
                <a:effectLst/>
                <a:latin typeface="Arial" panose="020B0604020202020204" pitchFamily="34" charset="0"/>
              </a:rPr>
            </a:br>
            <a:endParaRPr kumimoji="0" lang="en-US" altLang="en-US" sz="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808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if-statement</a:t>
            </a:r>
          </a:p>
        </p:txBody>
      </p:sp>
      <p:pic>
        <p:nvPicPr>
          <p:cNvPr id="8" name="Picture 7">
            <a:extLst>
              <a:ext uri="{FF2B5EF4-FFF2-40B4-BE49-F238E27FC236}">
                <a16:creationId xmlns:a16="http://schemas.microsoft.com/office/drawing/2014/main" id="{1A9A818E-AE15-3345-B372-77F50B365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70" y="1690688"/>
            <a:ext cx="8728252" cy="3624262"/>
          </a:xfrm>
          <a:prstGeom prst="rect">
            <a:avLst/>
          </a:prstGeom>
        </p:spPr>
      </p:pic>
    </p:spTree>
    <p:extLst>
      <p:ext uri="{BB962C8B-B14F-4D97-AF65-F5344CB8AC3E}">
        <p14:creationId xmlns:p14="http://schemas.microsoft.com/office/powerpoint/2010/main" val="410617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Java Operators</a:t>
            </a:r>
          </a:p>
        </p:txBody>
      </p:sp>
      <p:sp>
        <p:nvSpPr>
          <p:cNvPr id="3" name="Content Placeholder 2"/>
          <p:cNvSpPr>
            <a:spLocks noGrp="1"/>
          </p:cNvSpPr>
          <p:nvPr>
            <p:ph idx="1"/>
          </p:nvPr>
        </p:nvSpPr>
        <p:spPr>
          <a:xfrm>
            <a:off x="1009650" y="1508760"/>
            <a:ext cx="9906000" cy="4880610"/>
          </a:xfrm>
        </p:spPr>
        <p:txBody>
          <a:bodyPr numCol="1">
            <a:normAutofit fontScale="92500" lnSpcReduction="10000"/>
          </a:bodyPr>
          <a:lstStyle/>
          <a:p>
            <a:pPr>
              <a:lnSpc>
                <a:spcPct val="150000"/>
              </a:lnSpc>
            </a:pPr>
            <a:r>
              <a:rPr lang="en-US" sz="4400" dirty="0"/>
              <a:t>Arithmetic Operators  ( + , - , / , * , %, ++, --)</a:t>
            </a:r>
          </a:p>
          <a:p>
            <a:pPr>
              <a:lnSpc>
                <a:spcPct val="150000"/>
              </a:lnSpc>
            </a:pPr>
            <a:r>
              <a:rPr lang="en-US" sz="4400" dirty="0"/>
              <a:t>Relational Operators   (==, !=, &lt;, &gt;, &lt;=, &gt;= )</a:t>
            </a:r>
          </a:p>
          <a:p>
            <a:pPr>
              <a:lnSpc>
                <a:spcPct val="150000"/>
              </a:lnSpc>
            </a:pPr>
            <a:r>
              <a:rPr lang="en-US" sz="4400" dirty="0"/>
              <a:t>Logical Operators		   (&amp;&amp;, ||, !)</a:t>
            </a:r>
          </a:p>
          <a:p>
            <a:pPr>
              <a:lnSpc>
                <a:spcPct val="150000"/>
              </a:lnSpc>
            </a:pPr>
            <a:r>
              <a:rPr lang="en-US" sz="4400" dirty="0"/>
              <a:t>Assignment Operators (=, +=, -=, *=, /=, %=)</a:t>
            </a:r>
          </a:p>
          <a:p>
            <a:pPr marL="0" indent="0">
              <a:buNone/>
            </a:pPr>
            <a:br>
              <a:rPr lang="en-US" sz="2400" dirty="0"/>
            </a:br>
            <a:endParaRPr lang="en-US" sz="2400" dirty="0"/>
          </a:p>
        </p:txBody>
      </p:sp>
    </p:spTree>
    <p:extLst>
      <p:ext uri="{BB962C8B-B14F-4D97-AF65-F5344CB8AC3E}">
        <p14:creationId xmlns:p14="http://schemas.microsoft.com/office/powerpoint/2010/main" val="224781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Operators</a:t>
            </a:r>
          </a:p>
        </p:txBody>
      </p:sp>
      <p:sp>
        <p:nvSpPr>
          <p:cNvPr id="3" name="Content Placeholder 2"/>
          <p:cNvSpPr>
            <a:spLocks noGrp="1"/>
          </p:cNvSpPr>
          <p:nvPr>
            <p:ph idx="1"/>
          </p:nvPr>
        </p:nvSpPr>
        <p:spPr>
          <a:xfrm>
            <a:off x="518160" y="2137409"/>
            <a:ext cx="5345430" cy="4016693"/>
          </a:xfrm>
        </p:spPr>
        <p:txBody>
          <a:bodyPr/>
          <a:lstStyle/>
          <a:p>
            <a:r>
              <a:rPr lang="en-US" b="1" i="1" dirty="0"/>
              <a:t>Arithmetic operators </a:t>
            </a:r>
            <a:r>
              <a:rPr lang="en-US" dirty="0"/>
              <a:t>are used in mathematical expressions in the same way that they are used in algebra. The following table lists the arithmetic operators −</a:t>
            </a:r>
          </a:p>
          <a:p>
            <a:r>
              <a:rPr lang="en-US" dirty="0"/>
              <a:t>Assume integer variable A holds 10 and variable B holds 20, then −</a:t>
            </a:r>
          </a:p>
          <a:p>
            <a:endParaRPr lang="en-US" dirty="0"/>
          </a:p>
        </p:txBody>
      </p:sp>
      <p:pic>
        <p:nvPicPr>
          <p:cNvPr id="5" name="Picture 4">
            <a:extLst>
              <a:ext uri="{FF2B5EF4-FFF2-40B4-BE49-F238E27FC236}">
                <a16:creationId xmlns:a16="http://schemas.microsoft.com/office/drawing/2014/main" id="{A96A4BD2-012D-A148-964D-6A1695826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579" y="1394460"/>
            <a:ext cx="6273602" cy="4759642"/>
          </a:xfrm>
          <a:prstGeom prst="rect">
            <a:avLst/>
          </a:prstGeom>
        </p:spPr>
      </p:pic>
    </p:spTree>
    <p:extLst>
      <p:ext uri="{BB962C8B-B14F-4D97-AF65-F5344CB8AC3E}">
        <p14:creationId xmlns:p14="http://schemas.microsoft.com/office/powerpoint/2010/main" val="117976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2B195-C7D3-3347-AAAB-9DBE46ED3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1" y="0"/>
            <a:ext cx="10386058" cy="6858000"/>
          </a:xfrm>
          <a:prstGeom prst="rect">
            <a:avLst/>
          </a:prstGeom>
        </p:spPr>
      </p:pic>
      <p:pic>
        <p:nvPicPr>
          <p:cNvPr id="6" name="Picture 5">
            <a:extLst>
              <a:ext uri="{FF2B5EF4-FFF2-40B4-BE49-F238E27FC236}">
                <a16:creationId xmlns:a16="http://schemas.microsoft.com/office/drawing/2014/main" id="{B475758F-53E0-3043-8B28-2119255F7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77514" y="2977513"/>
            <a:ext cx="6858001" cy="902971"/>
          </a:xfrm>
          <a:prstGeom prst="rect">
            <a:avLst/>
          </a:prstGeom>
        </p:spPr>
      </p:pic>
      <p:pic>
        <p:nvPicPr>
          <p:cNvPr id="7" name="Picture 6">
            <a:extLst>
              <a:ext uri="{FF2B5EF4-FFF2-40B4-BE49-F238E27FC236}">
                <a16:creationId xmlns:a16="http://schemas.microsoft.com/office/drawing/2014/main" id="{1938AE37-E9DC-6D4C-A197-74FB127B8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311514" y="2977515"/>
            <a:ext cx="6858001" cy="902971"/>
          </a:xfrm>
          <a:prstGeom prst="rect">
            <a:avLst/>
          </a:prstGeom>
        </p:spPr>
      </p:pic>
    </p:spTree>
    <p:extLst>
      <p:ext uri="{BB962C8B-B14F-4D97-AF65-F5344CB8AC3E}">
        <p14:creationId xmlns:p14="http://schemas.microsoft.com/office/powerpoint/2010/main" val="1074349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A4F-5D52-F244-8B22-E4C27DA3089C}"/>
              </a:ext>
            </a:extLst>
          </p:cNvPr>
          <p:cNvSpPr>
            <a:spLocks noGrp="1"/>
          </p:cNvSpPr>
          <p:nvPr>
            <p:ph type="title"/>
          </p:nvPr>
        </p:nvSpPr>
        <p:spPr/>
        <p:txBody>
          <a:bodyPr/>
          <a:lstStyle/>
          <a:p>
            <a:r>
              <a:rPr lang="en-US" dirty="0"/>
              <a:t>Relational Operators</a:t>
            </a:r>
          </a:p>
        </p:txBody>
      </p:sp>
      <p:sp>
        <p:nvSpPr>
          <p:cNvPr id="3" name="Content Placeholder 2">
            <a:extLst>
              <a:ext uri="{FF2B5EF4-FFF2-40B4-BE49-F238E27FC236}">
                <a16:creationId xmlns:a16="http://schemas.microsoft.com/office/drawing/2014/main" id="{5A7380B6-27F4-844B-A5EC-2954D258556B}"/>
              </a:ext>
            </a:extLst>
          </p:cNvPr>
          <p:cNvSpPr>
            <a:spLocks noGrp="1"/>
          </p:cNvSpPr>
          <p:nvPr>
            <p:ph idx="1"/>
          </p:nvPr>
        </p:nvSpPr>
        <p:spPr>
          <a:xfrm>
            <a:off x="838200" y="2271395"/>
            <a:ext cx="4945380" cy="2529205"/>
          </a:xfrm>
        </p:spPr>
        <p:txBody>
          <a:bodyPr/>
          <a:lstStyle/>
          <a:p>
            <a:r>
              <a:rPr lang="en-US" dirty="0"/>
              <a:t>The following are </a:t>
            </a:r>
            <a:r>
              <a:rPr lang="en-US" b="1" i="1" dirty="0"/>
              <a:t>relational operators</a:t>
            </a:r>
            <a:r>
              <a:rPr lang="en-US" dirty="0"/>
              <a:t> supported by Java language.</a:t>
            </a:r>
          </a:p>
          <a:p>
            <a:r>
              <a:rPr lang="en-US" dirty="0"/>
              <a:t>Assume variable A holds 10 and variable B holds 20, then −</a:t>
            </a:r>
          </a:p>
          <a:p>
            <a:endParaRPr lang="en-US" dirty="0"/>
          </a:p>
        </p:txBody>
      </p:sp>
      <p:pic>
        <p:nvPicPr>
          <p:cNvPr id="5" name="Picture 4">
            <a:extLst>
              <a:ext uri="{FF2B5EF4-FFF2-40B4-BE49-F238E27FC236}">
                <a16:creationId xmlns:a16="http://schemas.microsoft.com/office/drawing/2014/main" id="{BD8BB125-ADA0-734F-BBFF-CC106321D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27906"/>
            <a:ext cx="5263651" cy="4856087"/>
          </a:xfrm>
          <a:prstGeom prst="rect">
            <a:avLst/>
          </a:prstGeom>
        </p:spPr>
      </p:pic>
    </p:spTree>
    <p:extLst>
      <p:ext uri="{BB962C8B-B14F-4D97-AF65-F5344CB8AC3E}">
        <p14:creationId xmlns:p14="http://schemas.microsoft.com/office/powerpoint/2010/main" val="418412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51A8-AE87-AB4A-96EA-D5776806E472}"/>
              </a:ext>
            </a:extLst>
          </p:cNvPr>
          <p:cNvSpPr>
            <a:spLocks noGrp="1"/>
          </p:cNvSpPr>
          <p:nvPr>
            <p:ph type="title"/>
          </p:nvPr>
        </p:nvSpPr>
        <p:spPr>
          <a:xfrm>
            <a:off x="838200" y="217487"/>
            <a:ext cx="10515600" cy="1325563"/>
          </a:xfrm>
        </p:spPr>
        <p:txBody>
          <a:bodyPr/>
          <a:lstStyle/>
          <a:p>
            <a:r>
              <a:rPr lang="en-US" dirty="0"/>
              <a:t>Logical Operators</a:t>
            </a:r>
          </a:p>
        </p:txBody>
      </p:sp>
      <p:sp>
        <p:nvSpPr>
          <p:cNvPr id="3" name="Content Placeholder 2">
            <a:extLst>
              <a:ext uri="{FF2B5EF4-FFF2-40B4-BE49-F238E27FC236}">
                <a16:creationId xmlns:a16="http://schemas.microsoft.com/office/drawing/2014/main" id="{873DD4AC-B3A8-E244-9D7A-5A90867966FB}"/>
              </a:ext>
            </a:extLst>
          </p:cNvPr>
          <p:cNvSpPr>
            <a:spLocks noGrp="1"/>
          </p:cNvSpPr>
          <p:nvPr>
            <p:ph idx="1"/>
          </p:nvPr>
        </p:nvSpPr>
        <p:spPr>
          <a:xfrm>
            <a:off x="1329690" y="1543050"/>
            <a:ext cx="8728710" cy="2405062"/>
          </a:xfrm>
        </p:spPr>
        <p:txBody>
          <a:bodyPr/>
          <a:lstStyle/>
          <a:p>
            <a:r>
              <a:rPr lang="en-US" dirty="0"/>
              <a:t>The following table lists the </a:t>
            </a:r>
            <a:r>
              <a:rPr lang="en-US" b="1" i="1" dirty="0"/>
              <a:t>logical operators </a:t>
            </a:r>
            <a:r>
              <a:rPr lang="en-US" dirty="0"/>
              <a:t>−</a:t>
            </a:r>
          </a:p>
          <a:p>
            <a:r>
              <a:rPr lang="en-US" dirty="0"/>
              <a:t>Assume Boolean variables A holds true and variable B holds false, then −</a:t>
            </a:r>
          </a:p>
          <a:p>
            <a:pPr marL="0" indent="0">
              <a:buNone/>
            </a:pPr>
            <a:endParaRPr lang="en-US" dirty="0"/>
          </a:p>
        </p:txBody>
      </p:sp>
      <p:pic>
        <p:nvPicPr>
          <p:cNvPr id="5" name="Picture 4">
            <a:extLst>
              <a:ext uri="{FF2B5EF4-FFF2-40B4-BE49-F238E27FC236}">
                <a16:creationId xmlns:a16="http://schemas.microsoft.com/office/drawing/2014/main" id="{C0A30935-05DC-5344-AD9F-210F4ABF9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45" y="3102780"/>
            <a:ext cx="7052310" cy="3409780"/>
          </a:xfrm>
          <a:prstGeom prst="rect">
            <a:avLst/>
          </a:prstGeom>
        </p:spPr>
      </p:pic>
    </p:spTree>
    <p:extLst>
      <p:ext uri="{BB962C8B-B14F-4D97-AF65-F5344CB8AC3E}">
        <p14:creationId xmlns:p14="http://schemas.microsoft.com/office/powerpoint/2010/main" val="64508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145E-0238-9F48-9D2F-894CF50DE217}"/>
              </a:ext>
            </a:extLst>
          </p:cNvPr>
          <p:cNvSpPr>
            <a:spLocks noGrp="1"/>
          </p:cNvSpPr>
          <p:nvPr>
            <p:ph type="title"/>
          </p:nvPr>
        </p:nvSpPr>
        <p:spPr>
          <a:xfrm>
            <a:off x="439435" y="651510"/>
            <a:ext cx="5184124" cy="1325563"/>
          </a:xfrm>
        </p:spPr>
        <p:txBody>
          <a:bodyPr/>
          <a:lstStyle/>
          <a:p>
            <a:r>
              <a:rPr lang="en-US" dirty="0"/>
              <a:t>Assignment Operators</a:t>
            </a:r>
          </a:p>
        </p:txBody>
      </p:sp>
      <p:sp>
        <p:nvSpPr>
          <p:cNvPr id="3" name="Content Placeholder 2">
            <a:extLst>
              <a:ext uri="{FF2B5EF4-FFF2-40B4-BE49-F238E27FC236}">
                <a16:creationId xmlns:a16="http://schemas.microsoft.com/office/drawing/2014/main" id="{C8F23638-7761-8C40-AF62-305339A40CC9}"/>
              </a:ext>
            </a:extLst>
          </p:cNvPr>
          <p:cNvSpPr>
            <a:spLocks noGrp="1"/>
          </p:cNvSpPr>
          <p:nvPr>
            <p:ph idx="1"/>
          </p:nvPr>
        </p:nvSpPr>
        <p:spPr>
          <a:xfrm>
            <a:off x="1068084" y="2838608"/>
            <a:ext cx="3926825" cy="2734945"/>
          </a:xfrm>
        </p:spPr>
        <p:txBody>
          <a:bodyPr>
            <a:normAutofit/>
          </a:bodyPr>
          <a:lstStyle/>
          <a:p>
            <a:pPr marL="0" indent="0">
              <a:buNone/>
            </a:pPr>
            <a:r>
              <a:rPr lang="en-US" sz="2400" dirty="0"/>
              <a:t>The following are the </a:t>
            </a:r>
            <a:r>
              <a:rPr lang="en-US" sz="2400" b="1" i="1" dirty="0"/>
              <a:t>assignment operators</a:t>
            </a:r>
            <a:r>
              <a:rPr lang="en-US" sz="2400" dirty="0"/>
              <a:t> supported by Java language −</a:t>
            </a:r>
          </a:p>
        </p:txBody>
      </p:sp>
      <p:pic>
        <p:nvPicPr>
          <p:cNvPr id="5" name="Picture 4">
            <a:extLst>
              <a:ext uri="{FF2B5EF4-FFF2-40B4-BE49-F238E27FC236}">
                <a16:creationId xmlns:a16="http://schemas.microsoft.com/office/drawing/2014/main" id="{D33E95A0-C7E3-374F-AAD0-47545EA3E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559" y="411480"/>
            <a:ext cx="6494371" cy="6023609"/>
          </a:xfrm>
          <a:prstGeom prst="rect">
            <a:avLst/>
          </a:prstGeom>
        </p:spPr>
      </p:pic>
    </p:spTree>
    <p:extLst>
      <p:ext uri="{BB962C8B-B14F-4D97-AF65-F5344CB8AC3E}">
        <p14:creationId xmlns:p14="http://schemas.microsoft.com/office/powerpoint/2010/main" val="2276054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Return Type?</a:t>
            </a:r>
          </a:p>
        </p:txBody>
      </p:sp>
      <p:sp>
        <p:nvSpPr>
          <p:cNvPr id="3" name="Content Placeholder 2"/>
          <p:cNvSpPr>
            <a:spLocks noGrp="1"/>
          </p:cNvSpPr>
          <p:nvPr>
            <p:ph idx="1"/>
          </p:nvPr>
        </p:nvSpPr>
        <p:spPr/>
        <p:txBody>
          <a:bodyPr/>
          <a:lstStyle/>
          <a:p>
            <a:r>
              <a:rPr lang="en-US" dirty="0"/>
              <a:t>In computer programming, the </a:t>
            </a:r>
            <a:r>
              <a:rPr lang="en-US" b="1" dirty="0"/>
              <a:t>return type</a:t>
            </a:r>
            <a:r>
              <a:rPr lang="en-US" dirty="0"/>
              <a:t> (or result </a:t>
            </a:r>
            <a:r>
              <a:rPr lang="en-US" b="1" dirty="0"/>
              <a:t>type</a:t>
            </a:r>
            <a:r>
              <a:rPr lang="en-US" dirty="0"/>
              <a:t>) defines and constrains the data </a:t>
            </a:r>
            <a:r>
              <a:rPr lang="en-US" b="1" dirty="0"/>
              <a:t>type</a:t>
            </a:r>
            <a:r>
              <a:rPr lang="en-US" dirty="0"/>
              <a:t> of the value </a:t>
            </a:r>
            <a:r>
              <a:rPr lang="en-US" b="1" dirty="0"/>
              <a:t>returned</a:t>
            </a:r>
            <a:r>
              <a:rPr lang="en-US" dirty="0"/>
              <a:t> from a subroutine or method. </a:t>
            </a:r>
          </a:p>
          <a:p>
            <a:r>
              <a:rPr lang="en-US" dirty="0"/>
              <a:t>In many programming languages (especially statically-typed programming languages such as C, C++, </a:t>
            </a:r>
            <a:r>
              <a:rPr lang="en-US" b="1" dirty="0"/>
              <a:t>Java</a:t>
            </a:r>
            <a:r>
              <a:rPr lang="en-US" dirty="0"/>
              <a:t>) the </a:t>
            </a:r>
            <a:r>
              <a:rPr lang="en-US" b="1" i="1" dirty="0"/>
              <a:t>return type</a:t>
            </a:r>
            <a:r>
              <a:rPr lang="en-US" dirty="0"/>
              <a:t> must be explicitly specified when declaring a function.</a:t>
            </a:r>
          </a:p>
          <a:p>
            <a:r>
              <a:rPr lang="en-US" dirty="0"/>
              <a:t>public </a:t>
            </a:r>
            <a:r>
              <a:rPr lang="en-US" b="1" i="1" dirty="0"/>
              <a:t>void</a:t>
            </a:r>
            <a:r>
              <a:rPr lang="en-US" dirty="0"/>
              <a:t> </a:t>
            </a:r>
            <a:r>
              <a:rPr lang="en-US" dirty="0" err="1"/>
              <a:t>methodName</a:t>
            </a:r>
            <a:r>
              <a:rPr lang="en-US" dirty="0"/>
              <a:t>() – (void) does not return anything. Simply 					instruction or command.</a:t>
            </a:r>
          </a:p>
          <a:p>
            <a:r>
              <a:rPr lang="en-US" dirty="0"/>
              <a:t>public int </a:t>
            </a:r>
            <a:r>
              <a:rPr lang="en-US" dirty="0" err="1"/>
              <a:t>getScore</a:t>
            </a:r>
            <a:r>
              <a:rPr lang="en-US" dirty="0"/>
              <a:t>(int score) –(int) returns an int</a:t>
            </a:r>
          </a:p>
        </p:txBody>
      </p:sp>
    </p:spTree>
    <p:extLst>
      <p:ext uri="{BB962C8B-B14F-4D97-AF65-F5344CB8AC3E}">
        <p14:creationId xmlns:p14="http://schemas.microsoft.com/office/powerpoint/2010/main" val="2581776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2F12-1944-3443-B127-355ED0A82D5F}"/>
              </a:ext>
            </a:extLst>
          </p:cNvPr>
          <p:cNvSpPr>
            <a:spLocks noGrp="1"/>
          </p:cNvSpPr>
          <p:nvPr>
            <p:ph type="title"/>
          </p:nvPr>
        </p:nvSpPr>
        <p:spPr/>
        <p:txBody>
          <a:bodyPr/>
          <a:lstStyle/>
          <a:p>
            <a:r>
              <a:rPr lang="en-US" dirty="0"/>
              <a:t>Void Return Type</a:t>
            </a:r>
          </a:p>
        </p:txBody>
      </p:sp>
      <p:sp>
        <p:nvSpPr>
          <p:cNvPr id="3" name="Content Placeholder 2">
            <a:extLst>
              <a:ext uri="{FF2B5EF4-FFF2-40B4-BE49-F238E27FC236}">
                <a16:creationId xmlns:a16="http://schemas.microsoft.com/office/drawing/2014/main" id="{3F5765B5-E5B2-AB4B-A329-9405381233CC}"/>
              </a:ext>
            </a:extLst>
          </p:cNvPr>
          <p:cNvSpPr>
            <a:spLocks noGrp="1"/>
          </p:cNvSpPr>
          <p:nvPr>
            <p:ph idx="1"/>
          </p:nvPr>
        </p:nvSpPr>
        <p:spPr>
          <a:xfrm>
            <a:off x="838200" y="2354579"/>
            <a:ext cx="10515600" cy="3822383"/>
          </a:xfrm>
        </p:spPr>
        <p:txBody>
          <a:bodyPr>
            <a:normAutofit fontScale="92500" lnSpcReduction="10000"/>
          </a:bodyPr>
          <a:lstStyle/>
          <a:p>
            <a:pPr marL="0" indent="0">
              <a:buNone/>
            </a:pPr>
            <a:r>
              <a:rPr lang="en-US" dirty="0"/>
              <a:t>public </a:t>
            </a:r>
            <a:r>
              <a:rPr lang="en-US" b="1" i="1" dirty="0"/>
              <a:t>void</a:t>
            </a:r>
            <a:r>
              <a:rPr lang="en-US" dirty="0"/>
              <a:t> move(){</a:t>
            </a:r>
          </a:p>
          <a:p>
            <a:pPr marL="0" indent="0">
              <a:buNone/>
            </a:pPr>
            <a:r>
              <a:rPr lang="en-US" dirty="0"/>
              <a:t>	setLocation(getX() + 5, getY());</a:t>
            </a:r>
          </a:p>
          <a:p>
            <a:pPr marL="0" indent="0">
              <a:buNone/>
            </a:pPr>
            <a:r>
              <a:rPr lang="en-US" dirty="0"/>
              <a:t>} </a:t>
            </a:r>
          </a:p>
          <a:p>
            <a:pPr marL="0" indent="0">
              <a:buNone/>
            </a:pPr>
            <a:endParaRPr lang="en-US" dirty="0"/>
          </a:p>
          <a:p>
            <a:pPr marL="0" indent="0">
              <a:buNone/>
            </a:pPr>
            <a:r>
              <a:rPr lang="en-US" dirty="0"/>
              <a:t>public </a:t>
            </a:r>
            <a:r>
              <a:rPr lang="en-US" b="1" i="1" dirty="0"/>
              <a:t>void</a:t>
            </a:r>
            <a:r>
              <a:rPr lang="en-US" dirty="0"/>
              <a:t> turn()</a:t>
            </a:r>
          </a:p>
          <a:p>
            <a:pPr marL="0" indent="0">
              <a:buNone/>
            </a:pPr>
            <a:r>
              <a:rPr lang="en-US" dirty="0"/>
              <a:t>{</a:t>
            </a:r>
          </a:p>
          <a:p>
            <a:pPr marL="0" indent="0">
              <a:buNone/>
            </a:pPr>
            <a:r>
              <a:rPr lang="en-US" dirty="0"/>
              <a:t>	setRotation(getRotation() + 10);</a:t>
            </a:r>
          </a:p>
          <a:p>
            <a:pPr marL="0" indent="0">
              <a:buNone/>
            </a:pPr>
            <a:r>
              <a:rPr lang="en-US" dirty="0"/>
              <a:t>}	</a:t>
            </a:r>
          </a:p>
        </p:txBody>
      </p:sp>
      <p:sp>
        <p:nvSpPr>
          <p:cNvPr id="4" name="TextBox 3">
            <a:extLst>
              <a:ext uri="{FF2B5EF4-FFF2-40B4-BE49-F238E27FC236}">
                <a16:creationId xmlns:a16="http://schemas.microsoft.com/office/drawing/2014/main" id="{D2472DDB-E834-C14D-93EC-51AB48ACD495}"/>
              </a:ext>
            </a:extLst>
          </p:cNvPr>
          <p:cNvSpPr txBox="1"/>
          <p:nvPr/>
        </p:nvSpPr>
        <p:spPr>
          <a:xfrm>
            <a:off x="1257300" y="1690688"/>
            <a:ext cx="2823210" cy="738664"/>
          </a:xfrm>
          <a:prstGeom prst="rect">
            <a:avLst/>
          </a:prstGeom>
          <a:noFill/>
        </p:spPr>
        <p:txBody>
          <a:bodyPr wrap="square" rtlCol="0">
            <a:spAutoFit/>
          </a:bodyPr>
          <a:lstStyle/>
          <a:p>
            <a:r>
              <a:rPr lang="en-US" sz="1400" dirty="0"/>
              <a:t>(void) does not return anything. Simply an instruction or command.</a:t>
            </a:r>
          </a:p>
          <a:p>
            <a:endParaRPr lang="en-US" sz="1400" dirty="0"/>
          </a:p>
        </p:txBody>
      </p:sp>
    </p:spTree>
    <p:extLst>
      <p:ext uri="{BB962C8B-B14F-4D97-AF65-F5344CB8AC3E}">
        <p14:creationId xmlns:p14="http://schemas.microsoft.com/office/powerpoint/2010/main" val="398121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10515600" cy="1325563"/>
          </a:xfrm>
        </p:spPr>
        <p:txBody>
          <a:bodyPr/>
          <a:lstStyle/>
          <a:p>
            <a:r>
              <a:rPr lang="en-US" b="1" i="1" dirty="0"/>
              <a:t>Non-Void Return Type – String , int, boolean</a:t>
            </a:r>
          </a:p>
        </p:txBody>
      </p:sp>
      <p:pic>
        <p:nvPicPr>
          <p:cNvPr id="19" name="Picture 18">
            <a:extLst>
              <a:ext uri="{FF2B5EF4-FFF2-40B4-BE49-F238E27FC236}">
                <a16:creationId xmlns:a16="http://schemas.microsoft.com/office/drawing/2014/main" id="{88FA8C92-99D8-AE42-BE61-B76730F440A2}"/>
              </a:ext>
            </a:extLst>
          </p:cNvPr>
          <p:cNvPicPr>
            <a:picLocks noChangeAspect="1"/>
          </p:cNvPicPr>
          <p:nvPr/>
        </p:nvPicPr>
        <p:blipFill rotWithShape="1">
          <a:blip r:embed="rId2">
            <a:extLst>
              <a:ext uri="{28A0092B-C50C-407E-A947-70E740481C1C}">
                <a14:useLocalDpi xmlns:a14="http://schemas.microsoft.com/office/drawing/2010/main" val="0"/>
              </a:ext>
            </a:extLst>
          </a:blip>
          <a:srcRect l="-111" t="7834" r="111"/>
          <a:stretch/>
        </p:blipFill>
        <p:spPr>
          <a:xfrm>
            <a:off x="350462" y="720090"/>
            <a:ext cx="11468215" cy="6137910"/>
          </a:xfrm>
          <a:prstGeom prst="rect">
            <a:avLst/>
          </a:prstGeom>
        </p:spPr>
      </p:pic>
    </p:spTree>
    <p:extLst>
      <p:ext uri="{BB962C8B-B14F-4D97-AF65-F5344CB8AC3E}">
        <p14:creationId xmlns:p14="http://schemas.microsoft.com/office/powerpoint/2010/main" val="359967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77" y="-240665"/>
            <a:ext cx="10515600" cy="1325563"/>
          </a:xfrm>
        </p:spPr>
        <p:txBody>
          <a:bodyPr/>
          <a:lstStyle/>
          <a:p>
            <a:r>
              <a:rPr lang="en-US" b="1" i="1" dirty="0"/>
              <a:t>What is a parameter? What are the ()?</a:t>
            </a:r>
          </a:p>
        </p:txBody>
      </p:sp>
      <p:sp>
        <p:nvSpPr>
          <p:cNvPr id="6" name="Rectangle 5">
            <a:extLst>
              <a:ext uri="{FF2B5EF4-FFF2-40B4-BE49-F238E27FC236}">
                <a16:creationId xmlns:a16="http://schemas.microsoft.com/office/drawing/2014/main" id="{32FBF6BB-84F0-BB4E-8929-B379D30FFE75}"/>
              </a:ext>
            </a:extLst>
          </p:cNvPr>
          <p:cNvSpPr/>
          <p:nvPr/>
        </p:nvSpPr>
        <p:spPr>
          <a:xfrm>
            <a:off x="388620" y="1442472"/>
            <a:ext cx="11257279"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22222"/>
                </a:solidFill>
                <a:latin typeface="Roboto"/>
              </a:rPr>
              <a:t>In </a:t>
            </a:r>
            <a:r>
              <a:rPr lang="en-US" sz="2400" b="1" dirty="0">
                <a:solidFill>
                  <a:srgbClr val="222222"/>
                </a:solidFill>
                <a:latin typeface="Roboto"/>
              </a:rPr>
              <a:t>Java</a:t>
            </a:r>
            <a:r>
              <a:rPr lang="en-US" sz="2400" dirty="0">
                <a:solidFill>
                  <a:srgbClr val="222222"/>
                </a:solidFill>
                <a:latin typeface="Roboto"/>
              </a:rPr>
              <a:t>, </a:t>
            </a:r>
            <a:r>
              <a:rPr lang="en-US" sz="2400" b="1" dirty="0">
                <a:solidFill>
                  <a:srgbClr val="222222"/>
                </a:solidFill>
                <a:latin typeface="Roboto"/>
              </a:rPr>
              <a:t>parameters</a:t>
            </a:r>
            <a:r>
              <a:rPr lang="en-US" sz="2400" dirty="0">
                <a:solidFill>
                  <a:srgbClr val="222222"/>
                </a:solidFill>
                <a:latin typeface="Roboto"/>
              </a:rPr>
              <a:t> sent to methods are passed-by-value.</a:t>
            </a:r>
          </a:p>
          <a:p>
            <a:pPr marL="342900" indent="-342900">
              <a:buFont typeface="Arial" panose="020B0604020202020204" pitchFamily="34" charset="0"/>
              <a:buChar char="•"/>
            </a:pPr>
            <a:r>
              <a:rPr lang="en-US" sz="2400" dirty="0">
                <a:solidFill>
                  <a:srgbClr val="222222"/>
                </a:solidFill>
                <a:latin typeface="Roboto"/>
              </a:rPr>
              <a:t>What is passed "to" a method is referred to as an "argument". </a:t>
            </a:r>
          </a:p>
          <a:p>
            <a:pPr marL="342900" indent="-342900">
              <a:buFont typeface="Arial" panose="020B0604020202020204" pitchFamily="34" charset="0"/>
              <a:buChar char="•"/>
            </a:pPr>
            <a:r>
              <a:rPr lang="en-US" sz="2400" dirty="0">
                <a:solidFill>
                  <a:srgbClr val="222222"/>
                </a:solidFill>
                <a:latin typeface="Roboto"/>
              </a:rPr>
              <a:t>The "type" of data that a method can receive is referred to as a "</a:t>
            </a:r>
            <a:r>
              <a:rPr lang="en-US" sz="2400" b="1" dirty="0">
                <a:solidFill>
                  <a:srgbClr val="222222"/>
                </a:solidFill>
                <a:latin typeface="Roboto"/>
              </a:rPr>
              <a:t>parameter</a:t>
            </a:r>
            <a:r>
              <a:rPr lang="en-US" sz="2400" dirty="0">
                <a:solidFill>
                  <a:srgbClr val="222222"/>
                </a:solidFill>
                <a:latin typeface="Roboto"/>
              </a:rPr>
              <a:t>".</a:t>
            </a:r>
            <a:endParaRPr lang="en-US" sz="2400" dirty="0"/>
          </a:p>
        </p:txBody>
      </p:sp>
      <p:pic>
        <p:nvPicPr>
          <p:cNvPr id="12" name="Picture 11">
            <a:extLst>
              <a:ext uri="{FF2B5EF4-FFF2-40B4-BE49-F238E27FC236}">
                <a16:creationId xmlns:a16="http://schemas.microsoft.com/office/drawing/2014/main" id="{B4111CBE-8FD6-CE43-8784-E14AFD779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5408"/>
            <a:ext cx="11645900" cy="2235200"/>
          </a:xfrm>
          <a:prstGeom prst="rect">
            <a:avLst/>
          </a:prstGeom>
        </p:spPr>
      </p:pic>
    </p:spTree>
    <p:extLst>
      <p:ext uri="{BB962C8B-B14F-4D97-AF65-F5344CB8AC3E}">
        <p14:creationId xmlns:p14="http://schemas.microsoft.com/office/powerpoint/2010/main" val="2953883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346D-4B79-E644-B163-D26CF622AFEF}"/>
              </a:ext>
            </a:extLst>
          </p:cNvPr>
          <p:cNvSpPr>
            <a:spLocks noGrp="1"/>
          </p:cNvSpPr>
          <p:nvPr>
            <p:ph type="title"/>
          </p:nvPr>
        </p:nvSpPr>
        <p:spPr>
          <a:xfrm>
            <a:off x="826769" y="-180975"/>
            <a:ext cx="10515600" cy="1325563"/>
          </a:xfrm>
        </p:spPr>
        <p:txBody>
          <a:bodyPr/>
          <a:lstStyle/>
          <a:p>
            <a:r>
              <a:rPr lang="en-US" b="1" i="1" dirty="0"/>
              <a:t>Example of using parameters</a:t>
            </a:r>
          </a:p>
        </p:txBody>
      </p:sp>
      <p:sp>
        <p:nvSpPr>
          <p:cNvPr id="3" name="Content Placeholder 2">
            <a:extLst>
              <a:ext uri="{FF2B5EF4-FFF2-40B4-BE49-F238E27FC236}">
                <a16:creationId xmlns:a16="http://schemas.microsoft.com/office/drawing/2014/main" id="{F445A156-AC1A-3640-A629-E01CEE91F3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6E7AA8-6D18-0C47-B283-F0C2DDA5B084}"/>
              </a:ext>
            </a:extLst>
          </p:cNvPr>
          <p:cNvPicPr>
            <a:picLocks noChangeAspect="1"/>
          </p:cNvPicPr>
          <p:nvPr/>
        </p:nvPicPr>
        <p:blipFill rotWithShape="1">
          <a:blip r:embed="rId2">
            <a:extLst>
              <a:ext uri="{28A0092B-C50C-407E-A947-70E740481C1C}">
                <a14:useLocalDpi xmlns:a14="http://schemas.microsoft.com/office/drawing/2010/main" val="0"/>
              </a:ext>
            </a:extLst>
          </a:blip>
          <a:srcRect l="-111" t="7834" r="111"/>
          <a:stretch/>
        </p:blipFill>
        <p:spPr>
          <a:xfrm>
            <a:off x="444650" y="935672"/>
            <a:ext cx="11065417" cy="5922328"/>
          </a:xfrm>
          <a:prstGeom prst="rect">
            <a:avLst/>
          </a:prstGeom>
        </p:spPr>
      </p:pic>
    </p:spTree>
    <p:extLst>
      <p:ext uri="{BB962C8B-B14F-4D97-AF65-F5344CB8AC3E}">
        <p14:creationId xmlns:p14="http://schemas.microsoft.com/office/powerpoint/2010/main" val="2566978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b="1" i="1" dirty="0"/>
              <a:t>constructor? </a:t>
            </a:r>
            <a:r>
              <a:rPr lang="en-US" dirty="0"/>
              <a:t>What is a </a:t>
            </a:r>
            <a:r>
              <a:rPr lang="en-US" b="1" i="1" dirty="0"/>
              <a:t>class field?</a:t>
            </a:r>
          </a:p>
        </p:txBody>
      </p:sp>
      <p:sp>
        <p:nvSpPr>
          <p:cNvPr id="3" name="Content Placeholder 2"/>
          <p:cNvSpPr>
            <a:spLocks noGrp="1"/>
          </p:cNvSpPr>
          <p:nvPr>
            <p:ph idx="1"/>
          </p:nvPr>
        </p:nvSpPr>
        <p:spPr/>
        <p:txBody>
          <a:bodyPr>
            <a:normAutofit lnSpcReduction="10000"/>
          </a:bodyPr>
          <a:lstStyle/>
          <a:p>
            <a:pPr marL="0" indent="0">
              <a:buNone/>
            </a:pPr>
            <a:r>
              <a:rPr lang="en-US" dirty="0"/>
              <a:t>A </a:t>
            </a:r>
            <a:r>
              <a:rPr lang="en-US" b="1" i="1" dirty="0"/>
              <a:t>constructor</a:t>
            </a:r>
            <a:r>
              <a:rPr lang="en-US" i="1" dirty="0"/>
              <a:t> </a:t>
            </a:r>
            <a:r>
              <a:rPr lang="en-US" dirty="0"/>
              <a:t>in Java is a block of code similar to a method that’s called when an instance of an object is created.</a:t>
            </a:r>
          </a:p>
          <a:p>
            <a:pPr marL="0" indent="0">
              <a:buNone/>
            </a:pPr>
            <a:endParaRPr lang="en-US" dirty="0"/>
          </a:p>
          <a:p>
            <a:pPr marL="0" indent="0">
              <a:buNone/>
            </a:pPr>
            <a:r>
              <a:rPr lang="en-US" dirty="0"/>
              <a:t>A </a:t>
            </a:r>
            <a:r>
              <a:rPr lang="en-US" b="1" i="1" dirty="0"/>
              <a:t>constructor</a:t>
            </a:r>
            <a:r>
              <a:rPr lang="en-US" dirty="0"/>
              <a:t> allows you to provide initial values for </a:t>
            </a:r>
            <a:r>
              <a:rPr lang="en-US" b="1" i="1" dirty="0"/>
              <a:t>class fields </a:t>
            </a:r>
            <a:r>
              <a:rPr lang="en-US" dirty="0"/>
              <a:t>when you create the object. </a:t>
            </a:r>
          </a:p>
          <a:p>
            <a:pPr marL="0" indent="0">
              <a:buNone/>
            </a:pPr>
            <a:endParaRPr lang="en-US" dirty="0"/>
          </a:p>
          <a:p>
            <a:pPr marL="0" indent="0">
              <a:buNone/>
            </a:pPr>
            <a:r>
              <a:rPr lang="en-US" dirty="0"/>
              <a:t>These </a:t>
            </a:r>
            <a:r>
              <a:rPr lang="en-US" b="1" i="1" dirty="0"/>
              <a:t>class fields </a:t>
            </a:r>
            <a:r>
              <a:rPr lang="en-US" dirty="0"/>
              <a:t>represent different states/traits/characteristics such as, for a class Person, might be things like name, age, height, weight, </a:t>
            </a:r>
            <a:r>
              <a:rPr lang="en-US" dirty="0" err="1"/>
              <a:t>hairColor</a:t>
            </a:r>
            <a:r>
              <a:rPr lang="en-US" dirty="0"/>
              <a:t>. A class Car might have make, model, year, mileage, mpg,  color, </a:t>
            </a:r>
            <a:r>
              <a:rPr lang="en-US" dirty="0" err="1"/>
              <a:t>suv</a:t>
            </a:r>
            <a:r>
              <a:rPr lang="en-US" dirty="0"/>
              <a:t>, etc.</a:t>
            </a:r>
          </a:p>
        </p:txBody>
      </p:sp>
    </p:spTree>
    <p:extLst>
      <p:ext uri="{BB962C8B-B14F-4D97-AF65-F5344CB8AC3E}">
        <p14:creationId xmlns:p14="http://schemas.microsoft.com/office/powerpoint/2010/main" val="406445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Constructor and class fields</a:t>
            </a:r>
          </a:p>
        </p:txBody>
      </p:sp>
      <p:pic>
        <p:nvPicPr>
          <p:cNvPr id="8" name="Content Placeholder 7">
            <a:extLst>
              <a:ext uri="{FF2B5EF4-FFF2-40B4-BE49-F238E27FC236}">
                <a16:creationId xmlns:a16="http://schemas.microsoft.com/office/drawing/2014/main" id="{BB3BDF64-E656-024A-A259-3DC4576E7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 y="1794510"/>
            <a:ext cx="9879757" cy="3534141"/>
          </a:xfrm>
        </p:spPr>
      </p:pic>
    </p:spTree>
    <p:extLst>
      <p:ext uri="{BB962C8B-B14F-4D97-AF65-F5344CB8AC3E}">
        <p14:creationId xmlns:p14="http://schemas.microsoft.com/office/powerpoint/2010/main" val="264130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class?</a:t>
            </a:r>
          </a:p>
        </p:txBody>
      </p:sp>
      <p:sp>
        <p:nvSpPr>
          <p:cNvPr id="3" name="Content Placeholder 2"/>
          <p:cNvSpPr>
            <a:spLocks noGrp="1"/>
          </p:cNvSpPr>
          <p:nvPr>
            <p:ph idx="1"/>
          </p:nvPr>
        </p:nvSpPr>
        <p:spPr>
          <a:xfrm>
            <a:off x="1023551" y="1690688"/>
            <a:ext cx="9751541" cy="4535702"/>
          </a:xfrm>
        </p:spPr>
        <p:txBody>
          <a:bodyPr numCol="2"/>
          <a:lstStyle/>
          <a:p>
            <a:r>
              <a:rPr lang="en-US" dirty="0"/>
              <a:t>A class is a “blueprint” for creating objects.</a:t>
            </a:r>
          </a:p>
          <a:p>
            <a:endParaRPr lang="en-US" dirty="0"/>
          </a:p>
          <a:p>
            <a:r>
              <a:rPr lang="en-US" dirty="0"/>
              <a:t> The class holds the attributes and behaviors that we want our objects to have and do.</a:t>
            </a:r>
          </a:p>
          <a:p>
            <a:endParaRPr lang="en-US" dirty="0"/>
          </a:p>
          <a:p>
            <a:r>
              <a:rPr lang="en-US" dirty="0"/>
              <a:t> It defines a set of properties &amp; methods that are common to all objects of one type.</a:t>
            </a:r>
          </a:p>
        </p:txBody>
      </p:sp>
      <p:pic>
        <p:nvPicPr>
          <p:cNvPr id="1028" name="Picture 4" descr="Image result for example of writing a class programming"/>
          <p:cNvPicPr>
            <a:picLocks noChangeAspect="1" noChangeArrowheads="1"/>
          </p:cNvPicPr>
          <p:nvPr/>
        </p:nvPicPr>
        <p:blipFill rotWithShape="1">
          <a:blip r:embed="rId2">
            <a:extLst>
              <a:ext uri="{28A0092B-C50C-407E-A947-70E740481C1C}">
                <a14:useLocalDpi xmlns:a14="http://schemas.microsoft.com/office/drawing/2010/main" val="0"/>
              </a:ext>
            </a:extLst>
          </a:blip>
          <a:srcRect r="35018"/>
          <a:stretch/>
        </p:blipFill>
        <p:spPr bwMode="auto">
          <a:xfrm>
            <a:off x="6096000" y="2112843"/>
            <a:ext cx="5530664" cy="377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30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2 5"/>
          <p:cNvSpPr/>
          <p:nvPr/>
        </p:nvSpPr>
        <p:spPr>
          <a:xfrm>
            <a:off x="5037221" y="3911587"/>
            <a:ext cx="2767264" cy="725027"/>
          </a:xfrm>
          <a:prstGeom prst="borderCallout2">
            <a:avLst>
              <a:gd name="adj1" fmla="val 56364"/>
              <a:gd name="adj2" fmla="val 942"/>
              <a:gd name="adj3" fmla="val 25387"/>
              <a:gd name="adj4" fmla="val -14927"/>
              <a:gd name="adj5" fmla="val 23994"/>
              <a:gd name="adj6" fmla="val -6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Examples of writing a class</a:t>
            </a:r>
          </a:p>
        </p:txBody>
      </p:sp>
      <p:sp>
        <p:nvSpPr>
          <p:cNvPr id="3" name="Content Placeholder 2"/>
          <p:cNvSpPr>
            <a:spLocks noGrp="1"/>
          </p:cNvSpPr>
          <p:nvPr>
            <p:ph idx="1"/>
          </p:nvPr>
        </p:nvSpPr>
        <p:spPr>
          <a:xfrm>
            <a:off x="635668" y="2127590"/>
            <a:ext cx="10946731" cy="4293017"/>
          </a:xfrm>
        </p:spPr>
        <p:txBody>
          <a:bodyPr>
            <a:normAutofit/>
          </a:bodyPr>
          <a:lstStyle/>
          <a:p>
            <a:pPr marL="0" indent="0">
              <a:buNone/>
            </a:pPr>
            <a:r>
              <a:rPr lang="en-US" dirty="0"/>
              <a:t>class Car (String make, String model, double </a:t>
            </a:r>
            <a:r>
              <a:rPr lang="en-US" dirty="0" err="1"/>
              <a:t>milesPerGallon</a:t>
            </a:r>
            <a:r>
              <a:rPr lang="en-US" dirty="0"/>
              <a:t>, int mileage)</a:t>
            </a:r>
          </a:p>
          <a:p>
            <a:pPr marL="0" indent="0">
              <a:buNone/>
            </a:pPr>
            <a:r>
              <a:rPr lang="en-US" dirty="0"/>
              <a:t>{</a:t>
            </a:r>
          </a:p>
          <a:p>
            <a:pPr marL="0" indent="0">
              <a:buNone/>
            </a:pPr>
            <a:r>
              <a:rPr lang="en-US" dirty="0"/>
              <a:t>	drive();</a:t>
            </a:r>
          </a:p>
          <a:p>
            <a:pPr marL="0" indent="0">
              <a:buNone/>
            </a:pPr>
            <a:r>
              <a:rPr lang="en-US" dirty="0"/>
              <a:t>	brake();</a:t>
            </a:r>
          </a:p>
          <a:p>
            <a:pPr marL="0" indent="0">
              <a:buNone/>
            </a:pPr>
            <a:r>
              <a:rPr lang="en-US" dirty="0"/>
              <a:t>	turn();</a:t>
            </a:r>
          </a:p>
          <a:p>
            <a:pPr marL="0" indent="0">
              <a:buNone/>
            </a:pPr>
            <a:r>
              <a:rPr lang="en-US" dirty="0"/>
              <a:t>	honk();</a:t>
            </a:r>
          </a:p>
          <a:p>
            <a:pPr marL="0" indent="0">
              <a:buNone/>
            </a:pPr>
            <a:r>
              <a:rPr lang="en-US" dirty="0"/>
              <a:t>}</a:t>
            </a:r>
          </a:p>
        </p:txBody>
      </p:sp>
      <p:sp>
        <p:nvSpPr>
          <p:cNvPr id="4" name="TextBox 3"/>
          <p:cNvSpPr txBox="1"/>
          <p:nvPr/>
        </p:nvSpPr>
        <p:spPr>
          <a:xfrm>
            <a:off x="5077327" y="4043267"/>
            <a:ext cx="2727158" cy="461665"/>
          </a:xfrm>
          <a:prstGeom prst="rect">
            <a:avLst/>
          </a:prstGeom>
          <a:noFill/>
        </p:spPr>
        <p:txBody>
          <a:bodyPr wrap="square" rtlCol="0">
            <a:spAutoFit/>
          </a:bodyPr>
          <a:lstStyle/>
          <a:p>
            <a:r>
              <a:rPr lang="en-US" sz="2400" dirty="0"/>
              <a:t>Behaviors of Car(s)</a:t>
            </a:r>
          </a:p>
        </p:txBody>
      </p:sp>
      <p:sp>
        <p:nvSpPr>
          <p:cNvPr id="5" name="TextBox 4"/>
          <p:cNvSpPr txBox="1"/>
          <p:nvPr/>
        </p:nvSpPr>
        <p:spPr>
          <a:xfrm>
            <a:off x="5037221" y="1459855"/>
            <a:ext cx="2727158" cy="461665"/>
          </a:xfrm>
          <a:prstGeom prst="rect">
            <a:avLst/>
          </a:prstGeom>
          <a:solidFill>
            <a:schemeClr val="accent1">
              <a:lumMod val="60000"/>
              <a:lumOff val="40000"/>
            </a:schemeClr>
          </a:solidFill>
        </p:spPr>
        <p:txBody>
          <a:bodyPr wrap="square" rtlCol="0">
            <a:spAutoFit/>
          </a:bodyPr>
          <a:lstStyle/>
          <a:p>
            <a:r>
              <a:rPr lang="en-US" sz="2400" dirty="0"/>
              <a:t>Attributes of Car(s)</a:t>
            </a:r>
          </a:p>
        </p:txBody>
      </p:sp>
      <p:cxnSp>
        <p:nvCxnSpPr>
          <p:cNvPr id="8" name="Straight Connector 7"/>
          <p:cNvCxnSpPr>
            <a:stCxn id="5" idx="1"/>
          </p:cNvCxnSpPr>
          <p:nvPr/>
        </p:nvCxnSpPr>
        <p:spPr>
          <a:xfrm flipH="1">
            <a:off x="2021305" y="1690688"/>
            <a:ext cx="3015916" cy="436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p:cNvCxnSpPr>
          <p:nvPr/>
        </p:nvCxnSpPr>
        <p:spPr>
          <a:xfrm>
            <a:off x="7764379" y="1690688"/>
            <a:ext cx="3465095" cy="436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21305" y="2127590"/>
            <a:ext cx="0" cy="471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29474" y="2127590"/>
            <a:ext cx="0" cy="471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21305" y="2598821"/>
            <a:ext cx="920816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22947" y="2983832"/>
            <a:ext cx="2197769" cy="234214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0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of Code {}</a:t>
            </a:r>
          </a:p>
        </p:txBody>
      </p:sp>
      <p:sp>
        <p:nvSpPr>
          <p:cNvPr id="3" name="Content Placeholder 2"/>
          <p:cNvSpPr>
            <a:spLocks noGrp="1"/>
          </p:cNvSpPr>
          <p:nvPr>
            <p:ph idx="1"/>
          </p:nvPr>
        </p:nvSpPr>
        <p:spPr>
          <a:xfrm>
            <a:off x="838200" y="1733550"/>
            <a:ext cx="10920664" cy="4351338"/>
          </a:xfrm>
        </p:spPr>
        <p:txBody>
          <a:bodyPr numCol="2">
            <a:normAutofit/>
          </a:bodyPr>
          <a:lstStyle/>
          <a:p>
            <a:pPr marL="0" indent="0">
              <a:buNone/>
            </a:pPr>
            <a:r>
              <a:rPr lang="en-US" dirty="0"/>
              <a:t>class </a:t>
            </a:r>
            <a:r>
              <a:rPr lang="en-US" dirty="0" err="1"/>
              <a:t>ClassName</a:t>
            </a:r>
            <a:r>
              <a:rPr lang="en-US" dirty="0"/>
              <a:t>()</a:t>
            </a:r>
          </a:p>
          <a:p>
            <a:pPr marL="0" indent="0">
              <a:buNone/>
            </a:pPr>
            <a:r>
              <a:rPr lang="en-US" dirty="0"/>
              <a:t>{</a:t>
            </a:r>
          </a:p>
          <a:p>
            <a:pPr marL="0" indent="0">
              <a:buNone/>
            </a:pPr>
            <a:r>
              <a:rPr lang="en-US" dirty="0"/>
              <a:t>	statement(s)</a:t>
            </a:r>
          </a:p>
          <a:p>
            <a:pPr marL="0" indent="0">
              <a:buNone/>
            </a:pPr>
            <a:r>
              <a:rPr lang="en-US" dirty="0"/>
              <a:t>}</a:t>
            </a:r>
          </a:p>
          <a:p>
            <a:pPr marL="0" indent="0">
              <a:buNone/>
            </a:pPr>
            <a:r>
              <a:rPr lang="en-US" dirty="0"/>
              <a:t>if ( condition )</a:t>
            </a:r>
          </a:p>
          <a:p>
            <a:pPr marL="0" indent="0">
              <a:buNone/>
            </a:pPr>
            <a:r>
              <a:rPr lang="en-US" dirty="0"/>
              <a:t>{</a:t>
            </a:r>
          </a:p>
          <a:p>
            <a:pPr marL="0" indent="0">
              <a:buNone/>
            </a:pPr>
            <a:r>
              <a:rPr lang="en-US" dirty="0"/>
              <a:t>	 statement(s)</a:t>
            </a:r>
          </a:p>
          <a:p>
            <a:pPr marL="0" indent="0">
              <a:buNone/>
            </a:pPr>
            <a:r>
              <a:rPr lang="en-US" dirty="0"/>
              <a:t>}</a:t>
            </a:r>
          </a:p>
          <a:p>
            <a:pPr marL="0" indent="0">
              <a:buNone/>
            </a:pPr>
            <a:r>
              <a:rPr lang="en-US" dirty="0" err="1"/>
              <a:t>returnType</a:t>
            </a:r>
            <a:r>
              <a:rPr lang="en-US" dirty="0"/>
              <a:t> </a:t>
            </a:r>
            <a:r>
              <a:rPr lang="en-US" dirty="0" err="1"/>
              <a:t>methodName</a:t>
            </a:r>
            <a:r>
              <a:rPr lang="en-US" dirty="0"/>
              <a:t>()</a:t>
            </a:r>
          </a:p>
          <a:p>
            <a:pPr marL="0" indent="0">
              <a:buNone/>
            </a:pPr>
            <a:r>
              <a:rPr lang="en-US" dirty="0"/>
              <a:t>{</a:t>
            </a:r>
          </a:p>
          <a:p>
            <a:pPr marL="0" indent="0">
              <a:buNone/>
            </a:pPr>
            <a:r>
              <a:rPr lang="en-US" dirty="0"/>
              <a:t>	 statement(s)</a:t>
            </a:r>
          </a:p>
          <a:p>
            <a:pPr marL="0" indent="0">
              <a:buNone/>
            </a:pPr>
            <a:r>
              <a:rPr lang="en-US" dirty="0"/>
              <a:t>}</a:t>
            </a:r>
          </a:p>
          <a:p>
            <a:pPr marL="0" lvl="0" indent="0" eaLnBrk="0" fontAlgn="base" hangingPunct="0">
              <a:spcBef>
                <a:spcPct val="0"/>
              </a:spcBef>
              <a:spcAft>
                <a:spcPct val="0"/>
              </a:spcAft>
              <a:buNone/>
            </a:pPr>
            <a:r>
              <a:rPr lang="en-US" altLang="en-US" sz="2000" dirty="0">
                <a:latin typeface="Consolas" panose="020B0609020204030204" pitchFamily="49" charset="0"/>
              </a:rPr>
              <a:t>for (initialization condition; testing condition; increment/decrement) </a:t>
            </a:r>
          </a:p>
          <a:p>
            <a:pPr marL="0" indent="0">
              <a:buNone/>
            </a:pPr>
            <a:r>
              <a:rPr lang="en-US" dirty="0"/>
              <a:t>{</a:t>
            </a:r>
          </a:p>
          <a:p>
            <a:pPr marL="0" indent="0">
              <a:buNone/>
            </a:pPr>
            <a:r>
              <a:rPr lang="en-US" dirty="0"/>
              <a:t>	 statement(s)</a:t>
            </a:r>
          </a:p>
          <a:p>
            <a:pPr marL="0" indent="0">
              <a:buNone/>
            </a:pPr>
            <a:r>
              <a:rPr lang="en-US" dirty="0"/>
              <a:t>}</a:t>
            </a:r>
          </a:p>
        </p:txBody>
      </p:sp>
      <p:sp>
        <p:nvSpPr>
          <p:cNvPr id="7" name="Rectangle 6"/>
          <p:cNvSpPr/>
          <p:nvPr/>
        </p:nvSpPr>
        <p:spPr>
          <a:xfrm>
            <a:off x="838200" y="2245895"/>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4339390"/>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98532" y="2245895"/>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98532" y="4339390"/>
            <a:ext cx="3396916" cy="144379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87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object?</a:t>
            </a:r>
          </a:p>
        </p:txBody>
      </p:sp>
      <p:sp>
        <p:nvSpPr>
          <p:cNvPr id="3" name="Content Placeholder 2"/>
          <p:cNvSpPr>
            <a:spLocks noGrp="1"/>
          </p:cNvSpPr>
          <p:nvPr>
            <p:ph idx="1"/>
          </p:nvPr>
        </p:nvSpPr>
        <p:spPr>
          <a:xfrm>
            <a:off x="424543" y="1534886"/>
            <a:ext cx="10929257" cy="4642077"/>
          </a:xfrm>
        </p:spPr>
        <p:txBody>
          <a:bodyPr>
            <a:normAutofit/>
          </a:bodyPr>
          <a:lstStyle/>
          <a:p>
            <a:pPr marL="0" indent="0">
              <a:buNone/>
            </a:pPr>
            <a:r>
              <a:rPr lang="en-US" b="1" dirty="0"/>
              <a:t>An object</a:t>
            </a:r>
            <a:r>
              <a:rPr lang="en-US" dirty="0"/>
              <a:t> refers to a particular instance of a class. </a:t>
            </a:r>
            <a:r>
              <a:rPr lang="en-US" b="1" dirty="0"/>
              <a:t>Objects</a:t>
            </a:r>
            <a:r>
              <a:rPr lang="en-US" dirty="0"/>
              <a:t> have states and behaviors that are set. </a:t>
            </a:r>
            <a:r>
              <a:rPr lang="en-US" b="1" dirty="0"/>
              <a:t>Classes</a:t>
            </a:r>
            <a:r>
              <a:rPr lang="en-US" dirty="0"/>
              <a:t> store the potential states an object may have.</a:t>
            </a:r>
          </a:p>
          <a:p>
            <a:pPr marL="0" indent="0">
              <a:buNone/>
            </a:pPr>
            <a:endParaRPr lang="en-US" sz="3200" dirty="0"/>
          </a:p>
          <a:p>
            <a:pPr marL="0" indent="0">
              <a:buNone/>
            </a:pPr>
            <a:r>
              <a:rPr lang="en-US" dirty="0"/>
              <a:t>Each object that is created is one “copy” or instance representation of the class. </a:t>
            </a:r>
          </a:p>
          <a:p>
            <a:pPr marL="0" indent="0">
              <a:buNone/>
            </a:pPr>
            <a:endParaRPr lang="en-US" dirty="0"/>
          </a:p>
          <a:p>
            <a:pPr marL="0" indent="0">
              <a:buNone/>
            </a:pPr>
            <a:r>
              <a:rPr lang="en-US" dirty="0"/>
              <a:t>Objects may have different </a:t>
            </a:r>
            <a:r>
              <a:rPr lang="en-US" b="1" i="1" dirty="0"/>
              <a:t>parameters</a:t>
            </a:r>
            <a:r>
              <a:rPr lang="en-US" dirty="0"/>
              <a:t> (States/attributes/characteristics) but all have the same options for behaviors and functions called </a:t>
            </a:r>
            <a:r>
              <a:rPr lang="en-US" b="1" i="1" dirty="0"/>
              <a:t>methods</a:t>
            </a:r>
            <a:r>
              <a:rPr lang="en-US" dirty="0"/>
              <a:t> that they can access from the class.</a:t>
            </a:r>
          </a:p>
        </p:txBody>
      </p:sp>
    </p:spTree>
    <p:extLst>
      <p:ext uri="{BB962C8B-B14F-4D97-AF65-F5344CB8AC3E}">
        <p14:creationId xmlns:p14="http://schemas.microsoft.com/office/powerpoint/2010/main" val="69160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Object</a:t>
            </a:r>
          </a:p>
        </p:txBody>
      </p:sp>
      <p:sp>
        <p:nvSpPr>
          <p:cNvPr id="3" name="Content Placeholder 2"/>
          <p:cNvSpPr>
            <a:spLocks noGrp="1"/>
          </p:cNvSpPr>
          <p:nvPr>
            <p:ph idx="1"/>
          </p:nvPr>
        </p:nvSpPr>
        <p:spPr/>
        <p:txBody>
          <a:bodyPr>
            <a:normAutofit lnSpcReduction="10000"/>
          </a:bodyPr>
          <a:lstStyle/>
          <a:p>
            <a:pPr marL="0" indent="0">
              <a:buNone/>
            </a:pPr>
            <a:r>
              <a:rPr lang="en-US" sz="1800" i="1" dirty="0"/>
              <a:t>Use keyword “new” to create an object or “instance” of a class</a:t>
            </a:r>
            <a:r>
              <a:rPr lang="en-US" sz="1800" dirty="0"/>
              <a:t>.</a:t>
            </a:r>
          </a:p>
          <a:p>
            <a:pPr marL="0" indent="0">
              <a:buNone/>
            </a:pPr>
            <a:endParaRPr lang="en-US" sz="1800" dirty="0"/>
          </a:p>
          <a:p>
            <a:pPr marL="0" indent="0">
              <a:buNone/>
            </a:pPr>
            <a:r>
              <a:rPr lang="en-US" sz="1800" dirty="0"/>
              <a:t>Car </a:t>
            </a:r>
            <a:r>
              <a:rPr lang="en-US" sz="1800" dirty="0" err="1"/>
              <a:t>myCar</a:t>
            </a:r>
            <a:r>
              <a:rPr lang="en-US" sz="1800" dirty="0"/>
              <a:t> = new Car(”Toyota”, “Camry”, 32.2, 100,000);</a:t>
            </a:r>
          </a:p>
          <a:p>
            <a:pPr marL="0" indent="0">
              <a:buNone/>
            </a:pPr>
            <a:r>
              <a:rPr lang="en-US" sz="1800" dirty="0"/>
              <a:t>Car </a:t>
            </a:r>
            <a:r>
              <a:rPr lang="en-US" sz="1800" dirty="0" err="1"/>
              <a:t>sistersCar</a:t>
            </a:r>
            <a:r>
              <a:rPr lang="en-US" sz="1800" dirty="0"/>
              <a:t> = new Car(“Ford”, ”Focus”, 28.5, 80,000);</a:t>
            </a:r>
          </a:p>
          <a:p>
            <a:pPr marL="0" indent="0">
              <a:buNone/>
            </a:pPr>
            <a:r>
              <a:rPr lang="en-US" sz="1800" dirty="0"/>
              <a:t>Car </a:t>
            </a:r>
            <a:r>
              <a:rPr lang="en-US" sz="1800" dirty="0" err="1"/>
              <a:t>momsCar</a:t>
            </a:r>
            <a:r>
              <a:rPr lang="en-US" sz="1800" dirty="0"/>
              <a:t> = new Car (“Nissan”, “Murano”, 27.5, 120,000);</a:t>
            </a:r>
          </a:p>
          <a:p>
            <a:pPr marL="0" indent="0">
              <a:buNone/>
            </a:pPr>
            <a:endParaRPr lang="en-US" sz="1800" dirty="0"/>
          </a:p>
          <a:p>
            <a:pPr marL="0" indent="0">
              <a:buNone/>
            </a:pPr>
            <a:r>
              <a:rPr lang="en-US" dirty="0"/>
              <a:t>Notice each of these are cars, so they are of the same class, but all have certain states/attributes/characteristics given to each.</a:t>
            </a:r>
          </a:p>
          <a:p>
            <a:pPr marL="0" indent="0">
              <a:buNone/>
            </a:pPr>
            <a:r>
              <a:rPr lang="en-US" dirty="0"/>
              <a:t>Most all of the behaviors/functions of these cars are the same, but the physical states and characteristics of each “instance” of the car class are different.</a:t>
            </a:r>
          </a:p>
          <a:p>
            <a:endParaRPr lang="en-US" dirty="0"/>
          </a:p>
        </p:txBody>
      </p:sp>
    </p:spTree>
    <p:extLst>
      <p:ext uri="{BB962C8B-B14F-4D97-AF65-F5344CB8AC3E}">
        <p14:creationId xmlns:p14="http://schemas.microsoft.com/office/powerpoint/2010/main" val="351113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and private?</a:t>
            </a:r>
          </a:p>
        </p:txBody>
      </p:sp>
      <p:pic>
        <p:nvPicPr>
          <p:cNvPr id="5" name="Content Placeholder 4">
            <a:extLst>
              <a:ext uri="{FF2B5EF4-FFF2-40B4-BE49-F238E27FC236}">
                <a16:creationId xmlns:a16="http://schemas.microsoft.com/office/drawing/2014/main" id="{5BDE0574-48E8-954D-8859-56E31B333F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79905"/>
            <a:ext cx="5451910" cy="4351338"/>
          </a:xfrm>
        </p:spPr>
      </p:pic>
      <p:sp>
        <p:nvSpPr>
          <p:cNvPr id="6" name="TextBox 5">
            <a:extLst>
              <a:ext uri="{FF2B5EF4-FFF2-40B4-BE49-F238E27FC236}">
                <a16:creationId xmlns:a16="http://schemas.microsoft.com/office/drawing/2014/main" id="{AE4CA314-5A7A-5D4E-8669-7133D1E2EF06}"/>
              </a:ext>
            </a:extLst>
          </p:cNvPr>
          <p:cNvSpPr txBox="1"/>
          <p:nvPr/>
        </p:nvSpPr>
        <p:spPr>
          <a:xfrm>
            <a:off x="838200" y="2717165"/>
            <a:ext cx="4522470"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t>public and private are Access Modifiers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They detail whether another class in your code can see the class, method, variables, etc.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6495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14821</TotalTime>
  <Words>1022</Words>
  <Application>Microsoft Macintosh PowerPoint</Application>
  <PresentationFormat>Widescreen</PresentationFormat>
  <Paragraphs>224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Consolas</vt:lpstr>
      <vt:lpstr>Roboto</vt:lpstr>
      <vt:lpstr>Verdana</vt:lpstr>
      <vt:lpstr>Office Theme</vt:lpstr>
      <vt:lpstr>PowerPoint Presentation</vt:lpstr>
      <vt:lpstr>PowerPoint Presentation</vt:lpstr>
      <vt:lpstr>PowerPoint Presentation</vt:lpstr>
      <vt:lpstr>What is a class?</vt:lpstr>
      <vt:lpstr>Examples of writing a class</vt:lpstr>
      <vt:lpstr>Block of Code {}</vt:lpstr>
      <vt:lpstr>What is an object?</vt:lpstr>
      <vt:lpstr>Example of an Object</vt:lpstr>
      <vt:lpstr>What is public and private?</vt:lpstr>
      <vt:lpstr>What is a method?</vt:lpstr>
      <vt:lpstr>Example of a method</vt:lpstr>
      <vt:lpstr>Semicolon ends a statement (    ;    )</vt:lpstr>
      <vt:lpstr>Block of Code {}</vt:lpstr>
      <vt:lpstr>Inheritance (Subclasses and Superclasses)</vt:lpstr>
      <vt:lpstr>What is the Greenfoot API?</vt:lpstr>
      <vt:lpstr>What is a variable?</vt:lpstr>
      <vt:lpstr>Java provides three types of variables.</vt:lpstr>
      <vt:lpstr>Class Variables vs. Instance Variables</vt:lpstr>
      <vt:lpstr>Local Variables Example</vt:lpstr>
      <vt:lpstr>Example of Variables</vt:lpstr>
      <vt:lpstr>What is a data type?</vt:lpstr>
      <vt:lpstr>Example of primitive data types</vt:lpstr>
      <vt:lpstr>What is an int? (integer)</vt:lpstr>
      <vt:lpstr>What is a String? (Array of “char” objects)</vt:lpstr>
      <vt:lpstr>What is a boolean?</vt:lpstr>
      <vt:lpstr>What is an if-statement?</vt:lpstr>
      <vt:lpstr>Example of an if-statement</vt:lpstr>
      <vt:lpstr>Basic Java Operators</vt:lpstr>
      <vt:lpstr>Arithmetic Operators</vt:lpstr>
      <vt:lpstr>Relational Operators</vt:lpstr>
      <vt:lpstr>Logical Operators</vt:lpstr>
      <vt:lpstr>Assignment Operators</vt:lpstr>
      <vt:lpstr>What is a Return Type?</vt:lpstr>
      <vt:lpstr>Void Return Type</vt:lpstr>
      <vt:lpstr>Non-Void Return Type – String , int, boolean</vt:lpstr>
      <vt:lpstr>What is a parameter? What are the ()?</vt:lpstr>
      <vt:lpstr>Example of using parameters</vt:lpstr>
      <vt:lpstr>What is a constructor? What is a class field?</vt:lpstr>
      <vt:lpstr>Example of Constructor and class fields</vt:lpstr>
    </vt:vector>
  </TitlesOfParts>
  <Company>Blue Valley School District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Crow, Tanner L.</dc:creator>
  <cp:lastModifiedBy>Crow, Tanner L.</cp:lastModifiedBy>
  <cp:revision>52</cp:revision>
  <dcterms:created xsi:type="dcterms:W3CDTF">2019-04-24T14:49:20Z</dcterms:created>
  <dcterms:modified xsi:type="dcterms:W3CDTF">2019-05-05T04:23:17Z</dcterms:modified>
</cp:coreProperties>
</file>